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8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12193588" cy="6858000"/>
  <p:notesSz cx="6858000" cy="9144000"/>
  <p:embeddedFontLs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Tahoma" panose="020B0604030504040204" pitchFamily="34" charset="0"/>
      <p:regular r:id="rId23"/>
      <p:bold r:id="rId24"/>
    </p:embeddedFont>
    <p:embeddedFont>
      <p:font typeface="Trebuchet MS" panose="020B0603020202020204" pitchFamily="34" charset="0"/>
      <p:regular r:id="rId25"/>
      <p:bold r:id="rId26"/>
      <p:italic r:id="rId27"/>
      <p:boldItalic r:id="rId28"/>
    </p:embeddedFont>
    <p:embeddedFont>
      <p:font typeface="Wingdings 3" panose="05040102010807070707" pitchFamily="18" charset="2"/>
      <p:regular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gzWxBVUGCeDqUhCpmKDj1t0Tjj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3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0" y="695325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4812" cy="4113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6" name="Google Shape;14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53" name="Google Shape;15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63" name="Google Shape;16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73" name="Google Shape;17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80" name="Google Shape;18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86" name="Google Shape;18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92" name="Google Shape;19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98" name="Google Shape;19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05" name="Google Shape;20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12" name="Google Shape;21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5325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18" name="Google Shape;21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3588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263" y="2404534"/>
            <a:ext cx="7767948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263" y="4050834"/>
            <a:ext cx="7767948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95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3" y="2700868"/>
            <a:ext cx="859778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527448"/>
            <a:ext cx="859778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1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423" y="2160589"/>
            <a:ext cx="4184580" cy="388077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633" y="2160590"/>
            <a:ext cx="4184579" cy="388077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2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34" y="2160983"/>
            <a:ext cx="4186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834" y="2737246"/>
            <a:ext cx="4186168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9046" y="2160983"/>
            <a:ext cx="418616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9047" y="2737246"/>
            <a:ext cx="4186162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32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2" y="609600"/>
            <a:ext cx="8597788" cy="132080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3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77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2" y="1498604"/>
            <a:ext cx="3855030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081" y="514925"/>
            <a:ext cx="4514129" cy="552643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422" y="2777069"/>
            <a:ext cx="3855030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54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3" y="4800600"/>
            <a:ext cx="859778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422" y="609600"/>
            <a:ext cx="859778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423" y="5367338"/>
            <a:ext cx="859778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254877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3" y="609600"/>
            <a:ext cx="859778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470400"/>
            <a:ext cx="859778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748885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455" y="609600"/>
            <a:ext cx="8095188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317" y="3632200"/>
            <a:ext cx="722546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470400"/>
            <a:ext cx="859778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941" y="790378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4170" y="2886556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641630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23" y="1931988"/>
            <a:ext cx="859778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527448"/>
            <a:ext cx="859778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405538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455" y="609600"/>
            <a:ext cx="8095188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421" y="4013200"/>
            <a:ext cx="859778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527448"/>
            <a:ext cx="859778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941" y="790378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4170" y="2886556"/>
            <a:ext cx="60967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950041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89" y="609600"/>
            <a:ext cx="858932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421" y="4013200"/>
            <a:ext cx="859778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3" y="4527448"/>
            <a:ext cx="859778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029992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07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8711" y="609600"/>
            <a:ext cx="1304913" cy="5251451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423" y="609600"/>
            <a:ext cx="7061070" cy="525145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995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3588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422" y="609600"/>
            <a:ext cx="859778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422" y="2160590"/>
            <a:ext cx="859778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6072" y="6041363"/>
            <a:ext cx="9120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422" y="6041363"/>
            <a:ext cx="6298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1782" y="6041363"/>
            <a:ext cx="683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811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/>
          <p:nvPr/>
        </p:nvSpPr>
        <p:spPr>
          <a:xfrm>
            <a:off x="779537" y="1353350"/>
            <a:ext cx="11047500" cy="3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-TR" sz="3200" b="1" dirty="0">
                <a:solidFill>
                  <a:schemeClr val="dk1"/>
                </a:solidFill>
              </a:rPr>
              <a:t>SÖZLÜ BİLDİRİ BAŞLIĞI</a:t>
            </a:r>
            <a:endParaRPr sz="3200" b="1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dirty="0">
                <a:solidFill>
                  <a:schemeClr val="dk1"/>
                </a:solidFill>
              </a:rPr>
              <a:t>1. </a:t>
            </a:r>
            <a:r>
              <a:rPr lang="en-US" sz="1800" b="1" dirty="0" err="1">
                <a:solidFill>
                  <a:schemeClr val="dk1"/>
                </a:solidFill>
              </a:rPr>
              <a:t>Yazar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Adı-Soyadı</a:t>
            </a:r>
            <a:r>
              <a:rPr lang="en-US" sz="1800" b="1" dirty="0">
                <a:solidFill>
                  <a:schemeClr val="dk1"/>
                </a:solidFill>
              </a:rPr>
              <a:t> 2. </a:t>
            </a:r>
            <a:r>
              <a:rPr lang="en-US" sz="1800" b="1" dirty="0" err="1">
                <a:solidFill>
                  <a:schemeClr val="dk1"/>
                </a:solidFill>
              </a:rPr>
              <a:t>Yazar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Adı-Soyadı</a:t>
            </a:r>
            <a:r>
              <a:rPr lang="en-US" sz="1800" b="1" dirty="0">
                <a:solidFill>
                  <a:schemeClr val="dk1"/>
                </a:solidFill>
              </a:rPr>
              <a:t> 3….</a:t>
            </a:r>
            <a:endParaRPr sz="3200" b="1" dirty="0">
              <a:solidFill>
                <a:schemeClr val="dk1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A4B2A13-C4B4-1E4F-BA4D-B1136AD17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207" y="1094080"/>
            <a:ext cx="9441173" cy="244553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089924C1-6CD0-50D6-9792-E645DF054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8932" y="5051966"/>
            <a:ext cx="1450994" cy="145099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BBD77E70-536C-B77A-98C6-E7E60F57A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794" y="5326613"/>
            <a:ext cx="1739900" cy="901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1338387" y="584200"/>
            <a:ext cx="4314900" cy="7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SUNU</a:t>
            </a:r>
            <a:r>
              <a:rPr lang="en-US" sz="3600" b="0" i="0" u="none" dirty="0">
                <a:solidFill>
                  <a:srgbClr val="A53010"/>
                </a:solidFill>
                <a:latin typeface="Tahoma"/>
                <a:ea typeface="Tahoma"/>
                <a:cs typeface="Tahoma"/>
                <a:sym typeface="Tahoma"/>
              </a:rPr>
              <a:t> AKIŞI</a:t>
            </a:r>
            <a:endParaRPr dirty="0"/>
          </a:p>
        </p:txBody>
      </p:sp>
      <p:sp>
        <p:nvSpPr>
          <p:cNvPr id="121" name="Google Shape;121;p4"/>
          <p:cNvSpPr txBox="1"/>
          <p:nvPr/>
        </p:nvSpPr>
        <p:spPr>
          <a:xfrm>
            <a:off x="2582862" y="1533525"/>
            <a:ext cx="10515600" cy="47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2762" marR="0" lvl="0" indent="-5127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Times New Roman"/>
              <a:buAutoNum type="arabicPeriod"/>
            </a:pP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Problem Durumu (2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Slayt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762" marR="0" lvl="0" indent="-51276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Times New Roman"/>
              <a:buAutoNum type="arabicPeriod"/>
            </a:pP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Araştırmanın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Amacı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-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Soruları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(1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Slayt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762" marR="0" lvl="0" indent="-51276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Times New Roman"/>
              <a:buAutoNum type="arabicPeriod"/>
            </a:pP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Yöntem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(2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Slayt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3.1.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</a:t>
            </a: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Deseni</a:t>
            </a:r>
            <a:endParaRPr sz="1800" dirty="0">
              <a:solidFill>
                <a:srgbClr val="404040"/>
              </a:solidFill>
              <a:latin typeface="Times New Roman" panose="02020603050405020304" pitchFamily="18" charset="0"/>
              <a:ea typeface="Century Gothic"/>
              <a:cs typeface="Times New Roman" panose="02020603050405020304" pitchFamily="18" charset="0"/>
              <a:sym typeface="Century Gothic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3.2.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Örneklem</a:t>
            </a: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/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</a:t>
            </a: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Grubu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3.3. Veri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Toplama</a:t>
            </a: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Aracı</a:t>
            </a: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</a:t>
            </a: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Veri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Toplama</a:t>
            </a: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Süreci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3.4.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Verilerin</a:t>
            </a:r>
            <a:r>
              <a:rPr lang="en-US" sz="2000" b="0" i="1" u="none" strike="noStrike" cap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strike="noStrike" cap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Analizi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762" marR="0" lvl="0" indent="-51276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4.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Bulgular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Yorumlar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(5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Slayt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762" marR="0" lvl="0" indent="-51276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5.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Sonuç</a:t>
            </a:r>
            <a:r>
              <a:rPr 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, </a:t>
            </a:r>
            <a:r>
              <a:rPr lang="en-US" sz="2000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Tartışma</a:t>
            </a:r>
            <a:r>
              <a:rPr lang="en-US" sz="2000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Öneriler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(2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Slayt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762" marR="0" lvl="0" indent="-51276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6.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Kaynakça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(1 </a:t>
            </a:r>
            <a:r>
              <a:rPr lang="en-US" sz="2000" b="0" i="0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Slayt</a:t>
            </a:r>
            <a:r>
              <a:rPr lang="en-US" sz="2000" b="0" i="0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762" marR="0" lvl="0" indent="-51276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dirty="0">
              <a:solidFill>
                <a:srgbClr val="404040"/>
              </a:solidFill>
              <a:latin typeface="Times New Roman" panose="02020603050405020304" pitchFamily="18" charset="0"/>
              <a:ea typeface="Century Gothic"/>
              <a:cs typeface="Times New Roman" panose="02020603050405020304" pitchFamily="18" charset="0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dirty="0">
              <a:solidFill>
                <a:srgbClr val="404040"/>
              </a:solidFill>
              <a:latin typeface="Times New Roman" panose="02020603050405020304" pitchFamily="18" charset="0"/>
              <a:ea typeface="Century Gothic"/>
              <a:cs typeface="Times New Roman" panose="02020603050405020304" pitchFamily="18" charset="0"/>
              <a:sym typeface="Century Gothic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A9121F9E-03DD-B382-DDA2-5E7EE89B1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303" y="87938"/>
            <a:ext cx="5580800" cy="14455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/>
          <p:nvPr/>
        </p:nvSpPr>
        <p:spPr>
          <a:xfrm>
            <a:off x="2571750" y="198437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Araştırma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konusu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ile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ilgili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alanda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ve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uygulamada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dirty="0"/>
          </a:p>
          <a:p>
            <a:pPr marL="341312" marR="0" lvl="0" indent="-34131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  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karşılaşılan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sorunları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sıralayınız</a:t>
            </a:r>
            <a:r>
              <a:rPr lang="en-US" sz="1800" b="0" i="0" u="none" dirty="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1800" b="0" i="0" u="none" dirty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endParaRPr sz="1800" dirty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1847850" y="703262"/>
            <a:ext cx="4899025" cy="1281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2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PROBLEM DURUMU - 1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9" name="Google Shape;129;p5" descr="C:\Users\asus\AppData\Local\Microsoft\Windows\INetCache\Content.Word\EJER LOGO KIRMIZI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48862" y="188912"/>
            <a:ext cx="2117725" cy="122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0AE34A78-D590-A369-6E3A-01FF96F66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787" y="188912"/>
            <a:ext cx="5580800" cy="14455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 txBox="1"/>
          <p:nvPr/>
        </p:nvSpPr>
        <p:spPr>
          <a:xfrm>
            <a:off x="1659008" y="2024062"/>
            <a:ext cx="10515600" cy="1366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1800"/>
              <a:buFont typeface="Noto Sans Symbols"/>
              <a:buChar char="🠶"/>
            </a:pPr>
            <a:r>
              <a:rPr lang="en-US" sz="1800" b="0" i="1" u="none" dirty="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Araştırma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konusunun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kuramsal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arka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planı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nedir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? (</a:t>
            </a:r>
            <a:r>
              <a:rPr lang="en-US" sz="2000" b="0" i="1" u="none" dirty="0" err="1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listeleyiniz</a:t>
            </a:r>
            <a:r>
              <a:rPr lang="en-US" sz="2000" b="0" i="1" u="none" dirty="0">
                <a:solidFill>
                  <a:srgbClr val="404040"/>
                </a:solidFill>
                <a:latin typeface="Tahoma"/>
                <a:ea typeface="Tahoma"/>
                <a:cs typeface="Tahoma"/>
                <a:sym typeface="Tahoma"/>
              </a:rPr>
              <a:t>).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1" u="none" dirty="0">
              <a:solidFill>
                <a:srgbClr val="4040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" name="Google Shape;135;p6"/>
          <p:cNvSpPr txBox="1"/>
          <p:nvPr/>
        </p:nvSpPr>
        <p:spPr>
          <a:xfrm>
            <a:off x="1930400" y="666750"/>
            <a:ext cx="5573712" cy="677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PROBLEM DURUMU - 2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F9DEE153-F53A-F0B9-234D-38AF849E6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821" y="108154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/>
          <p:nvPr/>
        </p:nvSpPr>
        <p:spPr>
          <a:xfrm>
            <a:off x="1898650" y="1901824"/>
            <a:ext cx="8431212" cy="154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Çalışmanızı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bu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konuda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daha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önce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yapılan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çalışmalardan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ayıran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   (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özgün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kılan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)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özelliği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nedir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?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1" u="none" dirty="0">
              <a:solidFill>
                <a:srgbClr val="404040"/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  <a:sym typeface="Tahoma"/>
            </a:endParaRPr>
          </a:p>
        </p:txBody>
      </p:sp>
      <p:sp>
        <p:nvSpPr>
          <p:cNvPr id="142" name="Google Shape;142;p7"/>
          <p:cNvSpPr txBox="1"/>
          <p:nvPr/>
        </p:nvSpPr>
        <p:spPr>
          <a:xfrm>
            <a:off x="1898650" y="655637"/>
            <a:ext cx="8912225" cy="1281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PROBLEM DURUMU - 3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4FC96C69-5280-D0D5-AF93-5A8BDE1A8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198" y="120036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 txBox="1"/>
          <p:nvPr/>
        </p:nvSpPr>
        <p:spPr>
          <a:xfrm>
            <a:off x="1797050" y="1885158"/>
            <a:ext cx="8599487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Araştırmanızın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genel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amacını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bu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amaca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ulaşmak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için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  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sorularınız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/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hipotezleriniz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nelerdir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?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Google Shape;149;p8"/>
          <p:cNvSpPr txBox="1"/>
          <p:nvPr/>
        </p:nvSpPr>
        <p:spPr>
          <a:xfrm>
            <a:off x="196851" y="518321"/>
            <a:ext cx="8761412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AMAÇ - ARAŞTIRMA SORULARI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27E5433C-82A9-6D5C-9E1C-2637C93AE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957" y="156370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 txBox="1"/>
          <p:nvPr/>
        </p:nvSpPr>
        <p:spPr>
          <a:xfrm>
            <a:off x="960437" y="1749424"/>
            <a:ext cx="4552950" cy="552450"/>
          </a:xfrm>
          <a:prstGeom prst="rect">
            <a:avLst/>
          </a:prstGeom>
          <a:solidFill>
            <a:srgbClr val="D4DEB6"/>
          </a:solidFill>
          <a:ln w="9525" cap="rnd" cmpd="sng">
            <a:solidFill>
              <a:srgbClr val="9D2D0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ahoma"/>
              <a:buNone/>
            </a:pPr>
            <a:r>
              <a:rPr lang="en-US" sz="24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</a:t>
            </a:r>
            <a:r>
              <a:rPr lang="en-US" sz="24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Modeli</a:t>
            </a:r>
            <a:r>
              <a:rPr lang="en-US" sz="24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/</a:t>
            </a:r>
            <a:r>
              <a:rPr lang="en-US" sz="24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Deseni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Google Shape;156;p9"/>
          <p:cNvSpPr txBox="1"/>
          <p:nvPr/>
        </p:nvSpPr>
        <p:spPr>
          <a:xfrm>
            <a:off x="960437" y="2765424"/>
            <a:ext cx="4552950" cy="20288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en-US" sz="2000" b="0" i="1" u="none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 modeli/deseni ve gerekçesini bir cümle ile açıklayınız.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1" u="none">
              <a:solidFill>
                <a:srgbClr val="404040"/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  <a:sym typeface="Tahoma"/>
            </a:endParaRPr>
          </a:p>
        </p:txBody>
      </p:sp>
      <p:sp>
        <p:nvSpPr>
          <p:cNvPr id="157" name="Google Shape;157;p9"/>
          <p:cNvSpPr txBox="1"/>
          <p:nvPr/>
        </p:nvSpPr>
        <p:spPr>
          <a:xfrm>
            <a:off x="5782468" y="1757362"/>
            <a:ext cx="5183187" cy="552450"/>
          </a:xfrm>
          <a:prstGeom prst="rect">
            <a:avLst/>
          </a:prstGeom>
          <a:solidFill>
            <a:srgbClr val="9F8351"/>
          </a:solidFill>
          <a:ln w="15825" cap="rnd" cmpd="sng">
            <a:solidFill>
              <a:srgbClr val="745F3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ahoma"/>
              <a:buNone/>
            </a:pPr>
            <a:r>
              <a:rPr lang="en-US" sz="2400" b="0" i="0" u="none">
                <a:solidFill>
                  <a:srgbClr val="FFFFFF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Örneklem/Araştırma Grubu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Google Shape;158;p9"/>
          <p:cNvSpPr txBox="1"/>
          <p:nvPr/>
        </p:nvSpPr>
        <p:spPr>
          <a:xfrm>
            <a:off x="5782468" y="2760661"/>
            <a:ext cx="5183187" cy="20288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en-US" sz="2000" b="0" i="1" u="none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Kullanılan örneklem yöntemini ve katılımcıların genel özelliklerini  özet olarak veriniz.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1" u="none">
              <a:solidFill>
                <a:srgbClr val="404040"/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  <a:sym typeface="Tahoma"/>
            </a:endParaRPr>
          </a:p>
        </p:txBody>
      </p:sp>
      <p:sp>
        <p:nvSpPr>
          <p:cNvPr id="159" name="Google Shape;159;p9"/>
          <p:cNvSpPr txBox="1"/>
          <p:nvPr/>
        </p:nvSpPr>
        <p:spPr>
          <a:xfrm>
            <a:off x="1793875" y="642937"/>
            <a:ext cx="5637212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YÖNTEM</a:t>
            </a:r>
            <a:r>
              <a:rPr lang="en-US" sz="3600" b="0" i="0" u="none" dirty="0">
                <a:solidFill>
                  <a:srgbClr val="A53010"/>
                </a:solidFill>
                <a:latin typeface="Tahoma"/>
                <a:ea typeface="Tahoma"/>
                <a:cs typeface="Tahoma"/>
                <a:sym typeface="Tahoma"/>
              </a:rPr>
              <a:t> - 1</a:t>
            </a:r>
            <a:endParaRPr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3A3D2EC2-734D-0EA6-2178-67DA4BDD2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661" y="154781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"/>
          <p:cNvSpPr txBox="1"/>
          <p:nvPr/>
        </p:nvSpPr>
        <p:spPr>
          <a:xfrm>
            <a:off x="1909762" y="708025"/>
            <a:ext cx="3322637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YÖNTEM - 2</a:t>
            </a:r>
            <a:br>
              <a:rPr lang="en-US" sz="32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</a:b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1376364" y="1838324"/>
            <a:ext cx="3994150" cy="742950"/>
          </a:xfrm>
          <a:prstGeom prst="rect">
            <a:avLst/>
          </a:prstGeom>
          <a:solidFill>
            <a:srgbClr val="D4DEB6"/>
          </a:solidFill>
          <a:ln w="9525" cap="rnd" cmpd="sng">
            <a:solidFill>
              <a:srgbClr val="9D2D0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ahoma"/>
              <a:buNone/>
            </a:pPr>
            <a:r>
              <a:rPr lang="en-US" sz="24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Veri </a:t>
            </a:r>
            <a:r>
              <a:rPr lang="en-US" sz="24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Toplama</a:t>
            </a:r>
            <a:r>
              <a:rPr lang="en-US" sz="24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Araçları</a:t>
            </a:r>
            <a:r>
              <a:rPr lang="en-US" sz="24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</a:t>
            </a:r>
            <a:r>
              <a:rPr lang="en-US" sz="24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4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Süreci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" name="Google Shape;167;p10"/>
          <p:cNvSpPr txBox="1"/>
          <p:nvPr/>
        </p:nvSpPr>
        <p:spPr>
          <a:xfrm>
            <a:off x="1376364" y="3040061"/>
            <a:ext cx="3994150" cy="20383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en-US" sz="2000" b="0" i="1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Araştırmanın</a:t>
            </a:r>
            <a:r>
              <a:rPr lang="en-US" sz="2000" b="0" i="1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veri</a:t>
            </a:r>
            <a:r>
              <a:rPr lang="en-US" sz="2000" b="0" i="1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toplama</a:t>
            </a:r>
            <a:r>
              <a:rPr lang="en-US" sz="2000" b="0" i="1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araçlarından</a:t>
            </a:r>
            <a:r>
              <a:rPr lang="en-US" sz="2000" b="0" i="1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</a:t>
            </a:r>
            <a:r>
              <a:rPr lang="en-US" sz="2000" b="0" i="1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sürecinden</a:t>
            </a:r>
            <a:r>
              <a:rPr lang="en-US" sz="2000" b="0" i="1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birkaç</a:t>
            </a:r>
            <a:r>
              <a:rPr lang="en-US" sz="2000" b="0" i="1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cümle</a:t>
            </a:r>
            <a:r>
              <a:rPr lang="en-US" sz="2000" b="0" i="1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ile</a:t>
            </a:r>
            <a:r>
              <a:rPr lang="en-US" sz="2000" b="0" i="1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bahsediniz</a:t>
            </a:r>
            <a:r>
              <a:rPr lang="en-US" sz="2000" b="0" i="1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1" u="none" dirty="0">
              <a:solidFill>
                <a:srgbClr val="000000"/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  <a:sym typeface="Tahoma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5765800" y="2028824"/>
            <a:ext cx="4275137" cy="552450"/>
          </a:xfrm>
          <a:prstGeom prst="rect">
            <a:avLst/>
          </a:prstGeom>
          <a:solidFill>
            <a:srgbClr val="9F8351"/>
          </a:solidFill>
          <a:ln w="15825" cap="rnd" cmpd="sng">
            <a:solidFill>
              <a:srgbClr val="745F3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ahoma"/>
              <a:buNone/>
            </a:pPr>
            <a:r>
              <a:rPr lang="en-US" sz="2400" b="0" i="0" u="none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Veri </a:t>
            </a:r>
            <a:r>
              <a:rPr lang="en-US" sz="2400" b="0" i="0" u="none" dirty="0" err="1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Analizi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Google Shape;169;p10"/>
          <p:cNvSpPr txBox="1"/>
          <p:nvPr/>
        </p:nvSpPr>
        <p:spPr>
          <a:xfrm>
            <a:off x="5765800" y="3022598"/>
            <a:ext cx="4235450" cy="2027237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tr-TR" sz="2000" i="1" dirty="0">
                <a:solidFill>
                  <a:srgbClr val="00000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Topladığınız verileri analiz ederken kullandığınız teknikten, analiz sürecinizden kısaca söz ediniz.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1" u="none" dirty="0">
              <a:solidFill>
                <a:srgbClr val="000000"/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  <a:sym typeface="Tahoma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88685E04-5E0F-1F43-F383-97C91C00B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405" y="220663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"/>
          <p:cNvSpPr txBox="1"/>
          <p:nvPr/>
        </p:nvSpPr>
        <p:spPr>
          <a:xfrm>
            <a:off x="838994" y="2192050"/>
            <a:ext cx="105156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-TR" dirty="0">
                <a:solidFill>
                  <a:srgbClr val="7030A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Eğer nicel bir çalışma yaptıysanız önemli verileri gösteren istatistiklere tablolar halinde yer veriniz.</a:t>
            </a: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-TR" dirty="0">
                <a:solidFill>
                  <a:srgbClr val="7030A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Eğer nitel bir çalışma yaptıysanız genel temalarınıza ve temalarınızın altında ilgili kategorilere yer veriniz. Çalışma grubunuzdan</a:t>
            </a: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-TR" dirty="0">
                <a:solidFill>
                  <a:srgbClr val="7030A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Doğrudan alıntılara yer veriniz. Bu alıntıların tema ve kategorileri en iyi temsil edenler arasından seçmeye özen gösteriniz. </a:t>
            </a:r>
            <a:endParaRPr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endParaRPr sz="2000" i="1" dirty="0">
              <a:solidFill>
                <a:srgbClr val="40404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6" name="Google Shape;176;p11"/>
          <p:cNvSpPr txBox="1"/>
          <p:nvPr/>
        </p:nvSpPr>
        <p:spPr>
          <a:xfrm>
            <a:off x="1909762" y="781050"/>
            <a:ext cx="3562351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BULGULAR</a:t>
            </a:r>
            <a:r>
              <a:rPr lang="en-US" sz="3600" b="0" i="0" u="none" dirty="0">
                <a:solidFill>
                  <a:srgbClr val="A53010"/>
                </a:solidFill>
                <a:latin typeface="Tahoma"/>
                <a:ea typeface="Tahoma"/>
                <a:cs typeface="Tahoma"/>
                <a:sym typeface="Tahoma"/>
              </a:rPr>
              <a:t> - 1</a:t>
            </a:r>
            <a:br>
              <a:rPr lang="en-US" sz="1600" b="0" i="0" u="none" dirty="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74B886E9-1587-0162-0BFF-29B70F09D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1477" y="157163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"/>
          <p:cNvSpPr txBox="1"/>
          <p:nvPr/>
        </p:nvSpPr>
        <p:spPr>
          <a:xfrm>
            <a:off x="2386625" y="1322500"/>
            <a:ext cx="3528400" cy="64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BULGULAR - 2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C442B7AD-2C15-AD58-D933-8773AC61A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492" y="147484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"/>
          <p:cNvSpPr txBox="1"/>
          <p:nvPr/>
        </p:nvSpPr>
        <p:spPr>
          <a:xfrm>
            <a:off x="2031999" y="647700"/>
            <a:ext cx="3382963" cy="64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BULGULAR</a:t>
            </a:r>
            <a:r>
              <a:rPr lang="en-US" sz="3600" b="0" i="0" u="none" dirty="0">
                <a:solidFill>
                  <a:srgbClr val="A53010"/>
                </a:solidFill>
                <a:latin typeface="Tahoma"/>
                <a:ea typeface="Tahoma"/>
                <a:cs typeface="Tahoma"/>
                <a:sym typeface="Tahoma"/>
              </a:rPr>
              <a:t> - 3</a:t>
            </a:r>
            <a:endParaRPr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06E17AEE-165E-74CB-952E-CB6F301A4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628" y="206733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4"/>
          <p:cNvSpPr txBox="1"/>
          <p:nvPr/>
        </p:nvSpPr>
        <p:spPr>
          <a:xfrm>
            <a:off x="2032000" y="647700"/>
            <a:ext cx="3454400" cy="64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BULGULAR</a:t>
            </a:r>
            <a:r>
              <a:rPr lang="en-US" sz="3600" b="0" i="0" u="none" dirty="0">
                <a:solidFill>
                  <a:srgbClr val="A53010"/>
                </a:solidFill>
                <a:latin typeface="Tahoma"/>
                <a:ea typeface="Tahoma"/>
                <a:cs typeface="Tahoma"/>
                <a:sym typeface="Tahoma"/>
              </a:rPr>
              <a:t> - 4</a:t>
            </a:r>
            <a:endParaRPr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EEC893E3-73E7-D20F-A718-FB922BF2A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989" y="166689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"/>
          <p:cNvSpPr txBox="1"/>
          <p:nvPr/>
        </p:nvSpPr>
        <p:spPr>
          <a:xfrm>
            <a:off x="1841500" y="1916113"/>
            <a:ext cx="8726487" cy="151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bulgularına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dayalı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olarak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ulaştığınız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2-5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sonuç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veriniz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.</a:t>
            </a:r>
          </a:p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en-US" sz="2000" i="1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Çalışmanızın</a:t>
            </a:r>
            <a:r>
              <a:rPr lang="en-US" sz="2000" i="1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i="1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sonuçlarını</a:t>
            </a:r>
            <a:r>
              <a:rPr lang="en-US" sz="2000" i="1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i="1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alanyazındaki</a:t>
            </a:r>
            <a:r>
              <a:rPr lang="en-US" sz="2000" i="1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i="1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ilişkili</a:t>
            </a:r>
            <a:r>
              <a:rPr lang="en-US" sz="2000" i="1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i="1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diğer</a:t>
            </a:r>
            <a:r>
              <a:rPr lang="en-US" sz="2000" i="1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i="1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araştırmalarla</a:t>
            </a:r>
            <a:endParaRPr lang="en-US" sz="2000" i="1" dirty="0">
              <a:solidFill>
                <a:srgbClr val="404040"/>
              </a:solidFill>
              <a:latin typeface="Times New Roman" panose="02020603050405020304" pitchFamily="18" charset="0"/>
              <a:ea typeface="Tahoma"/>
              <a:cs typeface="Times New Roman" panose="02020603050405020304" pitchFamily="18" charset="0"/>
              <a:sym typeface="Tahoma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en-US" sz="2000" i="1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k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arşılaştırarak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benzerlikleri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ve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farklılıkları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birkaç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cümleyle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ortay</a:t>
            </a:r>
            <a:r>
              <a:rPr lang="en-US" sz="2000" i="1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</a:t>
            </a:r>
            <a:r>
              <a:rPr lang="en-US" sz="2000" i="1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000" i="1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koyunuz</a:t>
            </a:r>
            <a:r>
              <a:rPr lang="en-US" sz="2000" i="1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.</a:t>
            </a:r>
            <a:r>
              <a:rPr lang="en-US" sz="20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1" name="Google Shape;201;p15"/>
          <p:cNvSpPr txBox="1"/>
          <p:nvPr/>
        </p:nvSpPr>
        <p:spPr>
          <a:xfrm>
            <a:off x="2041525" y="647700"/>
            <a:ext cx="5087938" cy="64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SONUÇ VE TARTIŞMA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8B551A3E-F12B-4FE0-294B-EC68C0224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660" y="153679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"/>
          <p:cNvSpPr txBox="1"/>
          <p:nvPr/>
        </p:nvSpPr>
        <p:spPr>
          <a:xfrm>
            <a:off x="2655887" y="1863725"/>
            <a:ext cx="10515600" cy="52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1312" marR="0" lvl="0" indent="-3413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2000"/>
              <a:buFont typeface="Noto Sans Symbols"/>
              <a:buChar char="🠶"/>
            </a:pPr>
            <a:r>
              <a:rPr lang="en-US" sz="2000" b="0" i="1" u="none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Araştırma bulgu ve sonuçlarına dayalı olarak  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1312" marR="0" lvl="0" indent="-34131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Tahoma"/>
              <a:buNone/>
            </a:pPr>
            <a:r>
              <a:rPr lang="en-US" sz="2000" b="0" i="1" u="none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    alana ve uygulayıcılara katkı getirebilecek öneri veriniz</a:t>
            </a:r>
            <a:r>
              <a:rPr lang="en-US" sz="2000" b="0" i="0" u="none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. 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" name="Google Shape;208;p16"/>
          <p:cNvSpPr txBox="1"/>
          <p:nvPr/>
        </p:nvSpPr>
        <p:spPr>
          <a:xfrm>
            <a:off x="1965325" y="768350"/>
            <a:ext cx="3178200" cy="6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 dirty="0">
                <a:solidFill>
                  <a:srgbClr val="A5301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ÖNERİLER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1C8EB437-8AE1-DF58-6348-99A35C82D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555" y="183126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"/>
          <p:cNvSpPr txBox="1"/>
          <p:nvPr/>
        </p:nvSpPr>
        <p:spPr>
          <a:xfrm>
            <a:off x="1955800" y="768350"/>
            <a:ext cx="2382837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3010"/>
              </a:buClr>
              <a:buSzPts val="3600"/>
              <a:buFont typeface="Tahoma"/>
              <a:buNone/>
            </a:pPr>
            <a:r>
              <a:rPr lang="en-US" sz="3600" b="0" i="0" u="none">
                <a:solidFill>
                  <a:srgbClr val="A53010"/>
                </a:solidFill>
                <a:latin typeface="Tahoma"/>
                <a:ea typeface="Tahoma"/>
                <a:cs typeface="Tahoma"/>
                <a:sym typeface="Tahoma"/>
              </a:rPr>
              <a:t>KAYNAKÇA</a:t>
            </a:r>
            <a:endParaRPr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C3233D5E-DF27-72DE-D5A9-793D93854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144" y="180257"/>
            <a:ext cx="5276780" cy="13668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 txBox="1"/>
          <p:nvPr/>
        </p:nvSpPr>
        <p:spPr>
          <a:xfrm>
            <a:off x="155575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8"/>
          <p:cNvSpPr txBox="1"/>
          <p:nvPr/>
        </p:nvSpPr>
        <p:spPr>
          <a:xfrm>
            <a:off x="3141663" y="4076700"/>
            <a:ext cx="7412037" cy="1071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Tahoma"/>
              <a:buNone/>
            </a:pPr>
            <a:r>
              <a:rPr lang="en-US" sz="28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Katılımınız</a:t>
            </a:r>
            <a:r>
              <a:rPr lang="en-US" sz="28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için </a:t>
            </a:r>
            <a:r>
              <a:rPr lang="en-US" sz="28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teşekkür</a:t>
            </a:r>
            <a:r>
              <a:rPr lang="en-US" sz="2800" b="0" i="1" u="none" dirty="0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 </a:t>
            </a:r>
            <a:r>
              <a:rPr lang="en-US" sz="2800" b="0" i="1" u="none" dirty="0" err="1">
                <a:solidFill>
                  <a:srgbClr val="404040"/>
                </a:solidFill>
                <a:latin typeface="Times New Roman" panose="02020603050405020304" pitchFamily="18" charset="0"/>
                <a:ea typeface="Tahoma"/>
                <a:cs typeface="Times New Roman" panose="02020603050405020304" pitchFamily="18" charset="0"/>
                <a:sym typeface="Tahoma"/>
              </a:rPr>
              <a:t>ederiz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BF1B6B8-F12F-017B-88BD-DD2CEB54D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853" y="1336112"/>
            <a:ext cx="9137842" cy="23669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Yüzeyler">
  <a:themeElements>
    <a:clrScheme name="Yüzeyler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Yüzeyler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Yüzeyler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{08E60CA6-F10F-3B42-8050-640BB79FDAF5}tf10001060</Template>
  <TotalTime>2</TotalTime>
  <Words>333</Words>
  <Application>Microsoft Office PowerPoint</Application>
  <PresentationFormat>Özel</PresentationFormat>
  <Paragraphs>51</Paragraphs>
  <Slides>16</Slides>
  <Notes>16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5" baseType="lpstr">
      <vt:lpstr>Arial</vt:lpstr>
      <vt:lpstr>Trebuchet MS</vt:lpstr>
      <vt:lpstr>Wingdings 3</vt:lpstr>
      <vt:lpstr>Tahoma</vt:lpstr>
      <vt:lpstr>Noto Sans Symbols</vt:lpstr>
      <vt:lpstr>Century Gothic</vt:lpstr>
      <vt:lpstr>Calibri</vt:lpstr>
      <vt:lpstr>Times New Roman</vt:lpstr>
      <vt:lpstr>Yüzeyler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TR 06</dc:creator>
  <cp:lastModifiedBy>Alaz Tetik</cp:lastModifiedBy>
  <cp:revision>2</cp:revision>
  <dcterms:created xsi:type="dcterms:W3CDTF">2017-03-10T10:00:26Z</dcterms:created>
  <dcterms:modified xsi:type="dcterms:W3CDTF">2024-09-21T14:45:17Z</dcterms:modified>
</cp:coreProperties>
</file>