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7" r:id="rId2"/>
    <p:sldId id="256" r:id="rId3"/>
    <p:sldId id="287" r:id="rId4"/>
    <p:sldId id="261" r:id="rId5"/>
    <p:sldId id="288" r:id="rId6"/>
    <p:sldId id="289" r:id="rId7"/>
    <p:sldId id="290" r:id="rId8"/>
    <p:sldId id="293" r:id="rId9"/>
    <p:sldId id="298" r:id="rId10"/>
    <p:sldId id="299" r:id="rId11"/>
    <p:sldId id="300" r:id="rId12"/>
    <p:sldId id="301" r:id="rId13"/>
    <p:sldId id="302" r:id="rId14"/>
    <p:sldId id="278" r:id="rId15"/>
  </p:sldIdLst>
  <p:sldSz cx="18288000" cy="10287000"/>
  <p:notesSz cx="6858000" cy="9144000"/>
  <p:embeddedFontLst>
    <p:embeddedFont>
      <p:font typeface="Klein Condensed" pitchFamily="2" charset="0"/>
      <p:regular r:id="rId16"/>
    </p:embeddedFont>
    <p:embeddedFont>
      <p:font typeface="Klein Condensed Bold" pitchFamily="2" charset="0"/>
      <p:regular r:id="rId17"/>
      <p:bold r:id="rId18"/>
    </p:embeddedFont>
    <p:embeddedFont>
      <p:font typeface="Montserrat Classic" pitchFamily="2" charset="77"/>
      <p:regular r:id="rId19"/>
    </p:embeddedFont>
    <p:embeddedFont>
      <p:font typeface="Montserrat Classic Bold" pitchFamily="2" charset="77"/>
      <p:regular r:id="rId20"/>
      <p:bold r:id="rId21"/>
    </p:embeddedFont>
    <p:embeddedFont>
      <p:font typeface="Roboto" panose="02000000000000000000" pitchFamily="2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5C6A"/>
    <a:srgbClr val="F3F0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Orta Stil 4 - Vurgu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56" autoAdjust="0"/>
  </p:normalViewPr>
  <p:slideViewPr>
    <p:cSldViewPr>
      <p:cViewPr varScale="1">
        <p:scale>
          <a:sx n="76" d="100"/>
          <a:sy n="76" d="100"/>
        </p:scale>
        <p:origin x="544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BA660675-05AE-4395-A78E-AB63431E0315}"/>
              </a:ext>
            </a:extLst>
          </p:cNvPr>
          <p:cNvSpPr/>
          <p:nvPr/>
        </p:nvSpPr>
        <p:spPr>
          <a:xfrm rot="-5400000">
            <a:off x="7186801" y="-932958"/>
            <a:ext cx="10325100" cy="12201902"/>
          </a:xfrm>
          <a:custGeom>
            <a:avLst/>
            <a:gdLst/>
            <a:ahLst/>
            <a:cxnLst/>
            <a:rect l="l" t="t" r="r" b="b"/>
            <a:pathLst>
              <a:path w="14630400" h="5087460">
                <a:moveTo>
                  <a:pt x="0" y="0"/>
                </a:moveTo>
                <a:lnTo>
                  <a:pt x="14630400" y="0"/>
                </a:lnTo>
                <a:lnTo>
                  <a:pt x="14630400" y="5087460"/>
                </a:lnTo>
                <a:lnTo>
                  <a:pt x="0" y="508746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/>
          <a:lstStyle/>
          <a:p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D88FA03-9526-4CEE-8FDC-0575ABA3317D}"/>
              </a:ext>
            </a:extLst>
          </p:cNvPr>
          <p:cNvSpPr txBox="1"/>
          <p:nvPr/>
        </p:nvSpPr>
        <p:spPr>
          <a:xfrm>
            <a:off x="7391400" y="3933143"/>
            <a:ext cx="96774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3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Bildiri sunum şablonu olarak devam eden sayfadaki örnek şablon ve sunum ölçütleri esas alınmalıdır.</a:t>
            </a:r>
          </a:p>
          <a:p>
            <a:pPr algn="just"/>
            <a:endParaRPr lang="tr-TR" sz="30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just"/>
            <a:r>
              <a:rPr lang="tr-TR" sz="3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Bildiri sunumlarının içeriği, her bildiri için 20 dakika (</a:t>
            </a:r>
            <a:r>
              <a:rPr lang="tr-TR" sz="3000" b="1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15 dakika sunum + 5 dakika tartışma</a:t>
            </a:r>
            <a:r>
              <a:rPr lang="tr-TR" sz="3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) sunum süresi göz önünde bulundurularak hazırlanmalıdır. </a:t>
            </a:r>
          </a:p>
          <a:p>
            <a:pPr algn="just"/>
            <a:endParaRPr lang="tr-TR" sz="3000" b="0" i="0" dirty="0">
              <a:solidFill>
                <a:schemeClr val="bg1"/>
              </a:solidFill>
              <a:effectLst/>
              <a:latin typeface="Roboto" panose="02000000000000000000" pitchFamily="2" charset="0"/>
            </a:endParaRPr>
          </a:p>
          <a:p>
            <a:pPr algn="just"/>
            <a:r>
              <a:rPr lang="tr-TR" sz="3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Sunumlar için önceden prova yapılarak </a:t>
            </a:r>
            <a:r>
              <a:rPr lang="tr-TR" sz="3000" dirty="0">
                <a:solidFill>
                  <a:schemeClr val="bg1"/>
                </a:solidFill>
                <a:latin typeface="Roboto" panose="02000000000000000000" pitchFamily="2" charset="0"/>
              </a:rPr>
              <a:t>15 dakikayı geçmeyecek şekilde sunumun oluşturulması Kongre akışı için büyük önem </a:t>
            </a:r>
            <a:r>
              <a:rPr lang="tr-TR" sz="3000">
                <a:solidFill>
                  <a:schemeClr val="bg1"/>
                </a:solidFill>
                <a:latin typeface="Roboto" panose="02000000000000000000" pitchFamily="2" charset="0"/>
              </a:rPr>
              <a:t>taşımaktadır.</a:t>
            </a:r>
          </a:p>
          <a:p>
            <a:pPr algn="just"/>
            <a:endParaRPr lang="tr-TR" sz="3000" dirty="0">
              <a:solidFill>
                <a:schemeClr val="bg1"/>
              </a:solidFill>
              <a:latin typeface="Roboto" panose="02000000000000000000" pitchFamily="2" charset="0"/>
            </a:endParaRPr>
          </a:p>
          <a:p>
            <a:pPr algn="just"/>
            <a:r>
              <a:rPr lang="tr-TR" sz="3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Özeniniz için teşekkür ederiz.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2EB38A-3466-49AC-B3C5-5FC447B18C68}"/>
              </a:ext>
            </a:extLst>
          </p:cNvPr>
          <p:cNvSpPr txBox="1"/>
          <p:nvPr/>
        </p:nvSpPr>
        <p:spPr>
          <a:xfrm>
            <a:off x="1066800" y="1943100"/>
            <a:ext cx="4943098" cy="7386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tr-TR" sz="6000" b="1" dirty="0">
                <a:solidFill>
                  <a:schemeClr val="tx2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33. Uluslararası Eğitimde Yaratıcı Drama Kongresi</a:t>
            </a:r>
          </a:p>
          <a:p>
            <a:pPr algn="l"/>
            <a:r>
              <a:rPr lang="tr-TR" sz="6000" b="1" dirty="0">
                <a:solidFill>
                  <a:schemeClr val="accent6">
                    <a:lumMod val="75000"/>
                  </a:schemeClr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Sunum</a:t>
            </a:r>
          </a:p>
          <a:p>
            <a:pPr algn="l"/>
            <a:r>
              <a:rPr lang="tr-TR" sz="6000" b="1" dirty="0">
                <a:solidFill>
                  <a:schemeClr val="accent6">
                    <a:lumMod val="75000"/>
                  </a:schemeClr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Şablonu</a:t>
            </a:r>
            <a:endParaRPr lang="en-US" sz="6000" b="1" dirty="0">
              <a:solidFill>
                <a:schemeClr val="accent6">
                  <a:lumMod val="75000"/>
                </a:schemeClr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8" name="Freeform 64">
            <a:extLst>
              <a:ext uri="{FF2B5EF4-FFF2-40B4-BE49-F238E27FC236}">
                <a16:creationId xmlns:a16="http://schemas.microsoft.com/office/drawing/2014/main" id="{C5295DA5-2C5C-4BBB-B895-9187AAE7C9F4}"/>
              </a:ext>
            </a:extLst>
          </p:cNvPr>
          <p:cNvSpPr/>
          <p:nvPr/>
        </p:nvSpPr>
        <p:spPr>
          <a:xfrm>
            <a:off x="4853176" y="-23586"/>
            <a:ext cx="2790447" cy="2819400"/>
          </a:xfrm>
          <a:custGeom>
            <a:avLst/>
            <a:gdLst/>
            <a:ahLst/>
            <a:cxnLst/>
            <a:rect l="l" t="t" r="r" b="b"/>
            <a:pathLst>
              <a:path w="2555888" h="2555888">
                <a:moveTo>
                  <a:pt x="0" y="0"/>
                </a:moveTo>
                <a:lnTo>
                  <a:pt x="2555888" y="0"/>
                </a:lnTo>
                <a:lnTo>
                  <a:pt x="2555888" y="2555888"/>
                </a:lnTo>
                <a:lnTo>
                  <a:pt x="0" y="2555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06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4">
            <a:extLst>
              <a:ext uri="{FF2B5EF4-FFF2-40B4-BE49-F238E27FC236}">
                <a16:creationId xmlns:a16="http://schemas.microsoft.com/office/drawing/2014/main" id="{951C9D88-A7CD-4227-A03A-F7C151DA4814}"/>
              </a:ext>
            </a:extLst>
          </p:cNvPr>
          <p:cNvSpPr/>
          <p:nvPr/>
        </p:nvSpPr>
        <p:spPr>
          <a:xfrm>
            <a:off x="7341258" y="34471"/>
            <a:ext cx="11237775" cy="10287000"/>
          </a:xfrm>
          <a:custGeom>
            <a:avLst/>
            <a:gdLst/>
            <a:ahLst/>
            <a:cxnLst/>
            <a:rect l="l" t="t" r="r" b="b"/>
            <a:pathLst>
              <a:path w="14850453" h="14850453">
                <a:moveTo>
                  <a:pt x="0" y="0"/>
                </a:moveTo>
                <a:lnTo>
                  <a:pt x="14850454" y="0"/>
                </a:lnTo>
                <a:lnTo>
                  <a:pt x="14850454" y="14850453"/>
                </a:lnTo>
                <a:lnTo>
                  <a:pt x="0" y="14850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Freeform 2"/>
          <p:cNvSpPr/>
          <p:nvPr/>
        </p:nvSpPr>
        <p:spPr>
          <a:xfrm rot="-5400000">
            <a:off x="-2100611" y="1136166"/>
            <a:ext cx="10287002" cy="8014670"/>
          </a:xfrm>
          <a:custGeom>
            <a:avLst/>
            <a:gdLst/>
            <a:ahLst/>
            <a:cxnLst/>
            <a:rect l="l" t="t" r="r" b="b"/>
            <a:pathLst>
              <a:path w="14630400" h="8014670">
                <a:moveTo>
                  <a:pt x="0" y="0"/>
                </a:moveTo>
                <a:lnTo>
                  <a:pt x="14630400" y="0"/>
                </a:lnTo>
                <a:lnTo>
                  <a:pt x="14630400" y="8014670"/>
                </a:lnTo>
                <a:lnTo>
                  <a:pt x="0" y="801467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899524" y="1373107"/>
            <a:ext cx="5474394" cy="7558963"/>
          </a:xfrm>
          <a:custGeom>
            <a:avLst/>
            <a:gdLst/>
            <a:ahLst/>
            <a:cxnLst/>
            <a:rect l="l" t="t" r="r" b="b"/>
            <a:pathLst>
              <a:path w="5474394" h="7558963">
                <a:moveTo>
                  <a:pt x="0" y="0"/>
                </a:moveTo>
                <a:lnTo>
                  <a:pt x="5474394" y="0"/>
                </a:lnTo>
                <a:lnTo>
                  <a:pt x="5474394" y="7558963"/>
                </a:lnTo>
                <a:lnTo>
                  <a:pt x="0" y="7558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039" r="-92603" b="-53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8486677" y="1847473"/>
            <a:ext cx="7371224" cy="3908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tr-TR" sz="3200" dirty="0">
                <a:latin typeface="Montserrat Classic"/>
                <a:ea typeface="Montserrat Classic"/>
                <a:cs typeface="Montserrat Classic"/>
                <a:sym typeface="Montserrat Classic"/>
              </a:rPr>
              <a:t>33. International Creative Drama</a:t>
            </a:r>
            <a:br>
              <a:rPr lang="tr-TR" sz="3200" dirty="0">
                <a:latin typeface="Montserrat Classic"/>
                <a:ea typeface="Montserrat Classic"/>
                <a:cs typeface="Montserrat Classic"/>
                <a:sym typeface="Montserrat Classic"/>
              </a:rPr>
            </a:br>
            <a:r>
              <a:rPr lang="tr-TR" sz="3200" dirty="0">
                <a:latin typeface="Montserrat Classic"/>
                <a:ea typeface="Montserrat Classic"/>
                <a:cs typeface="Montserrat Classic"/>
                <a:sym typeface="Montserrat Classic"/>
              </a:rPr>
              <a:t>in </a:t>
            </a:r>
            <a:r>
              <a:rPr lang="tr-TR" sz="3200" dirty="0" err="1">
                <a:latin typeface="Montserrat Classic"/>
                <a:ea typeface="Montserrat Classic"/>
                <a:cs typeface="Montserrat Classic"/>
                <a:sym typeface="Montserrat Classic"/>
              </a:rPr>
              <a:t>Education</a:t>
            </a:r>
            <a:r>
              <a:rPr lang="tr-TR" sz="3200" dirty="0">
                <a:latin typeface="Montserrat Classic"/>
                <a:ea typeface="Montserrat Classic"/>
                <a:cs typeface="Montserrat Classic"/>
                <a:sym typeface="Montserrat Classic"/>
              </a:rPr>
              <a:t> </a:t>
            </a:r>
            <a:r>
              <a:rPr lang="tr-TR" sz="3200" dirty="0" err="1">
                <a:latin typeface="Montserrat Classic"/>
                <a:ea typeface="Montserrat Classic"/>
                <a:cs typeface="Montserrat Classic"/>
                <a:sym typeface="Montserrat Classic"/>
              </a:rPr>
              <a:t>Congress</a:t>
            </a:r>
            <a:endParaRPr lang="tr-TR" sz="3200" dirty="0"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/>
            <a:endParaRPr lang="en-US" sz="1000" dirty="0">
              <a:solidFill>
                <a:schemeClr val="tx2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/>
            <a:r>
              <a:rPr lang="tr-TR" sz="6000" b="1" dirty="0">
                <a:solidFill>
                  <a:schemeClr val="tx2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33. Uluslararası Eğitimde Yaratıcı Drama Kongresi</a:t>
            </a:r>
            <a:endParaRPr lang="en-US" sz="6000" b="1" dirty="0">
              <a:solidFill>
                <a:schemeClr val="tx2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539055" y="6418474"/>
            <a:ext cx="6594185" cy="598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55"/>
              </a:lnSpc>
            </a:pPr>
            <a:r>
              <a:rPr lang="en-US" sz="4641" spc="-69" dirty="0">
                <a:solidFill>
                  <a:schemeClr val="tx2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1</a:t>
            </a:r>
            <a:r>
              <a:rPr lang="tr-TR" sz="4641" spc="-69" dirty="0">
                <a:solidFill>
                  <a:schemeClr val="tx2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3-16 Kasım </a:t>
            </a:r>
            <a:r>
              <a:rPr lang="en-US" sz="4641" spc="-69" dirty="0">
                <a:solidFill>
                  <a:schemeClr val="tx2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2025</a:t>
            </a:r>
          </a:p>
        </p:txBody>
      </p:sp>
      <p:sp>
        <p:nvSpPr>
          <p:cNvPr id="8" name="Freeform 8"/>
          <p:cNvSpPr/>
          <p:nvPr/>
        </p:nvSpPr>
        <p:spPr>
          <a:xfrm>
            <a:off x="1638060" y="1037788"/>
            <a:ext cx="5997321" cy="8229600"/>
          </a:xfrm>
          <a:custGeom>
            <a:avLst/>
            <a:gdLst/>
            <a:ahLst/>
            <a:cxnLst/>
            <a:rect l="l" t="t" r="r" b="b"/>
            <a:pathLst>
              <a:path w="5997321" h="8229600">
                <a:moveTo>
                  <a:pt x="0" y="0"/>
                </a:moveTo>
                <a:lnTo>
                  <a:pt x="5997321" y="0"/>
                </a:lnTo>
                <a:lnTo>
                  <a:pt x="599732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6" name="Grup 35">
            <a:extLst>
              <a:ext uri="{FF2B5EF4-FFF2-40B4-BE49-F238E27FC236}">
                <a16:creationId xmlns:a16="http://schemas.microsoft.com/office/drawing/2014/main" id="{E0EA007B-DA8A-483E-8FD1-2B3D02853159}"/>
              </a:ext>
            </a:extLst>
          </p:cNvPr>
          <p:cNvGrpSpPr/>
          <p:nvPr/>
        </p:nvGrpSpPr>
        <p:grpSpPr>
          <a:xfrm>
            <a:off x="8522963" y="7732909"/>
            <a:ext cx="9001211" cy="924206"/>
            <a:chOff x="8522963" y="7732909"/>
            <a:chExt cx="9001211" cy="924206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AE8EDE6D-9A0A-4181-A0F5-480581B4B589}"/>
                </a:ext>
              </a:extLst>
            </p:cNvPr>
            <p:cNvSpPr/>
            <p:nvPr/>
          </p:nvSpPr>
          <p:spPr>
            <a:xfrm>
              <a:off x="8522963" y="7816348"/>
              <a:ext cx="681492" cy="681492"/>
            </a:xfrm>
            <a:custGeom>
              <a:avLst/>
              <a:gdLst/>
              <a:ahLst/>
              <a:cxnLst/>
              <a:rect l="l" t="t" r="r" b="b"/>
              <a:pathLst>
                <a:path w="681492" h="681492">
                  <a:moveTo>
                    <a:pt x="0" y="0"/>
                  </a:moveTo>
                  <a:lnTo>
                    <a:pt x="681493" y="0"/>
                  </a:lnTo>
                  <a:lnTo>
                    <a:pt x="681493" y="681492"/>
                  </a:lnTo>
                  <a:lnTo>
                    <a:pt x="0" y="6814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 w="9525" cap="rnd">
              <a:gradFill>
                <a:gsLst>
                  <a:gs pos="0">
                    <a:srgbClr val="FFFFFF">
                      <a:alpha val="100000"/>
                    </a:srgbClr>
                  </a:gs>
                  <a:gs pos="100000">
                    <a:srgbClr val="BCCCDF">
                      <a:alpha val="100000"/>
                    </a:srgbClr>
                  </a:gs>
                </a:gsLst>
                <a:lin ang="2700000"/>
              </a:gra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F4C4D183-C8DD-4F41-B3C7-7F30D3E6A5B0}"/>
                </a:ext>
              </a:extLst>
            </p:cNvPr>
            <p:cNvSpPr/>
            <p:nvPr/>
          </p:nvSpPr>
          <p:spPr>
            <a:xfrm>
              <a:off x="9509256" y="7826050"/>
              <a:ext cx="662087" cy="662087"/>
            </a:xfrm>
            <a:custGeom>
              <a:avLst/>
              <a:gdLst/>
              <a:ahLst/>
              <a:cxnLst/>
              <a:rect l="l" t="t" r="r" b="b"/>
              <a:pathLst>
                <a:path w="662087" h="662087">
                  <a:moveTo>
                    <a:pt x="0" y="0"/>
                  </a:moveTo>
                  <a:lnTo>
                    <a:pt x="662086" y="0"/>
                  </a:lnTo>
                  <a:lnTo>
                    <a:pt x="662086" y="662087"/>
                  </a:lnTo>
                  <a:lnTo>
                    <a:pt x="0" y="6620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BC8947D1-A7D8-410C-83A7-2676D45202D1}"/>
                </a:ext>
              </a:extLst>
            </p:cNvPr>
            <p:cNvSpPr/>
            <p:nvPr/>
          </p:nvSpPr>
          <p:spPr>
            <a:xfrm>
              <a:off x="11946033" y="7892183"/>
              <a:ext cx="604995" cy="605657"/>
            </a:xfrm>
            <a:custGeom>
              <a:avLst/>
              <a:gdLst/>
              <a:ahLst/>
              <a:cxnLst/>
              <a:rect l="l" t="t" r="r" b="b"/>
              <a:pathLst>
                <a:path w="604995" h="605657">
                  <a:moveTo>
                    <a:pt x="0" y="0"/>
                  </a:moveTo>
                  <a:lnTo>
                    <a:pt x="604994" y="0"/>
                  </a:lnTo>
                  <a:lnTo>
                    <a:pt x="604994" y="605657"/>
                  </a:lnTo>
                  <a:lnTo>
                    <a:pt x="0" y="60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F42CD1A7-B7CF-43BF-A0D0-86C76E18F30B}"/>
                </a:ext>
              </a:extLst>
            </p:cNvPr>
            <p:cNvSpPr/>
            <p:nvPr/>
          </p:nvSpPr>
          <p:spPr>
            <a:xfrm>
              <a:off x="12789152" y="7874660"/>
              <a:ext cx="887807" cy="564867"/>
            </a:xfrm>
            <a:custGeom>
              <a:avLst/>
              <a:gdLst/>
              <a:ahLst/>
              <a:cxnLst/>
              <a:rect l="l" t="t" r="r" b="b"/>
              <a:pathLst>
                <a:path w="887807" h="564867">
                  <a:moveTo>
                    <a:pt x="0" y="0"/>
                  </a:moveTo>
                  <a:lnTo>
                    <a:pt x="887808" y="0"/>
                  </a:lnTo>
                  <a:lnTo>
                    <a:pt x="887808" y="564867"/>
                  </a:lnTo>
                  <a:lnTo>
                    <a:pt x="0" y="5648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FEC6442A-1C20-40E0-A982-351E8378F831}"/>
                </a:ext>
              </a:extLst>
            </p:cNvPr>
            <p:cNvSpPr/>
            <p:nvPr/>
          </p:nvSpPr>
          <p:spPr>
            <a:xfrm>
              <a:off x="13834268" y="7732909"/>
              <a:ext cx="1232275" cy="924206"/>
            </a:xfrm>
            <a:custGeom>
              <a:avLst/>
              <a:gdLst/>
              <a:ahLst/>
              <a:cxnLst/>
              <a:rect l="l" t="t" r="r" b="b"/>
              <a:pathLst>
                <a:path w="1232275" h="924206">
                  <a:moveTo>
                    <a:pt x="0" y="0"/>
                  </a:moveTo>
                  <a:lnTo>
                    <a:pt x="1232275" y="0"/>
                  </a:lnTo>
                  <a:lnTo>
                    <a:pt x="1232275" y="924205"/>
                  </a:lnTo>
                  <a:lnTo>
                    <a:pt x="0" y="9242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72FCE87D-43EE-400B-B732-19C81D27F0C6}"/>
                </a:ext>
              </a:extLst>
            </p:cNvPr>
            <p:cNvSpPr/>
            <p:nvPr/>
          </p:nvSpPr>
          <p:spPr>
            <a:xfrm>
              <a:off x="16189646" y="7809516"/>
              <a:ext cx="1334528" cy="695156"/>
            </a:xfrm>
            <a:custGeom>
              <a:avLst/>
              <a:gdLst/>
              <a:ahLst/>
              <a:cxnLst/>
              <a:rect l="l" t="t" r="r" b="b"/>
              <a:pathLst>
                <a:path w="1334528" h="695156">
                  <a:moveTo>
                    <a:pt x="0" y="0"/>
                  </a:moveTo>
                  <a:lnTo>
                    <a:pt x="1334529" y="0"/>
                  </a:lnTo>
                  <a:lnTo>
                    <a:pt x="1334529" y="695156"/>
                  </a:lnTo>
                  <a:lnTo>
                    <a:pt x="0" y="6951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1406ACAB-2B3C-40E9-82E0-5AF14B27A836}"/>
                </a:ext>
              </a:extLst>
            </p:cNvPr>
            <p:cNvSpPr/>
            <p:nvPr/>
          </p:nvSpPr>
          <p:spPr>
            <a:xfrm>
              <a:off x="15304668" y="7834099"/>
              <a:ext cx="646854" cy="655556"/>
            </a:xfrm>
            <a:custGeom>
              <a:avLst/>
              <a:gdLst/>
              <a:ahLst/>
              <a:cxnLst/>
              <a:rect l="l" t="t" r="r" b="b"/>
              <a:pathLst>
                <a:path w="646854" h="655556">
                  <a:moveTo>
                    <a:pt x="0" y="0"/>
                  </a:moveTo>
                  <a:lnTo>
                    <a:pt x="646853" y="0"/>
                  </a:lnTo>
                  <a:lnTo>
                    <a:pt x="646853" y="655556"/>
                  </a:lnTo>
                  <a:lnTo>
                    <a:pt x="0" y="655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134A432D-FE7E-4FD5-90FA-6062023BC5BF}"/>
                </a:ext>
              </a:extLst>
            </p:cNvPr>
            <p:cNvSpPr/>
            <p:nvPr/>
          </p:nvSpPr>
          <p:spPr>
            <a:xfrm>
              <a:off x="10476142" y="7854265"/>
              <a:ext cx="1167531" cy="605657"/>
            </a:xfrm>
            <a:custGeom>
              <a:avLst/>
              <a:gdLst/>
              <a:ahLst/>
              <a:cxnLst/>
              <a:rect l="l" t="t" r="r" b="b"/>
              <a:pathLst>
                <a:path w="1167531" h="605657">
                  <a:moveTo>
                    <a:pt x="0" y="0"/>
                  </a:moveTo>
                  <a:lnTo>
                    <a:pt x="1167531" y="0"/>
                  </a:lnTo>
                  <a:lnTo>
                    <a:pt x="1167531" y="605657"/>
                  </a:lnTo>
                  <a:lnTo>
                    <a:pt x="0" y="605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Freeform 64">
            <a:extLst>
              <a:ext uri="{FF2B5EF4-FFF2-40B4-BE49-F238E27FC236}">
                <a16:creationId xmlns:a16="http://schemas.microsoft.com/office/drawing/2014/main" id="{6997B9BE-CBEA-4571-85C3-715B97BA51EB}"/>
              </a:ext>
            </a:extLst>
          </p:cNvPr>
          <p:cNvSpPr/>
          <p:nvPr/>
        </p:nvSpPr>
        <p:spPr>
          <a:xfrm>
            <a:off x="2836872" y="3472547"/>
            <a:ext cx="3599695" cy="3490700"/>
          </a:xfrm>
          <a:custGeom>
            <a:avLst/>
            <a:gdLst/>
            <a:ahLst/>
            <a:cxnLst/>
            <a:rect l="l" t="t" r="r" b="b"/>
            <a:pathLst>
              <a:path w="2555888" h="2555888">
                <a:moveTo>
                  <a:pt x="0" y="0"/>
                </a:moveTo>
                <a:lnTo>
                  <a:pt x="2555888" y="0"/>
                </a:lnTo>
                <a:lnTo>
                  <a:pt x="2555888" y="2555888"/>
                </a:lnTo>
                <a:lnTo>
                  <a:pt x="0" y="25558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-2100611" y="1136166"/>
            <a:ext cx="10287002" cy="8014670"/>
          </a:xfrm>
          <a:custGeom>
            <a:avLst/>
            <a:gdLst/>
            <a:ahLst/>
            <a:cxnLst/>
            <a:rect l="l" t="t" r="r" b="b"/>
            <a:pathLst>
              <a:path w="14630400" h="8014670">
                <a:moveTo>
                  <a:pt x="0" y="0"/>
                </a:moveTo>
                <a:lnTo>
                  <a:pt x="14630400" y="0"/>
                </a:lnTo>
                <a:lnTo>
                  <a:pt x="14630400" y="8014670"/>
                </a:lnTo>
                <a:lnTo>
                  <a:pt x="0" y="801467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899524" y="1373107"/>
            <a:ext cx="5474394" cy="7558963"/>
          </a:xfrm>
          <a:custGeom>
            <a:avLst/>
            <a:gdLst/>
            <a:ahLst/>
            <a:cxnLst/>
            <a:rect l="l" t="t" r="r" b="b"/>
            <a:pathLst>
              <a:path w="5474394" h="7558963">
                <a:moveTo>
                  <a:pt x="0" y="0"/>
                </a:moveTo>
                <a:lnTo>
                  <a:pt x="5474394" y="0"/>
                </a:lnTo>
                <a:lnTo>
                  <a:pt x="5474394" y="7558963"/>
                </a:lnTo>
                <a:lnTo>
                  <a:pt x="0" y="75589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9039" r="-92603" b="-532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638060" y="1037788"/>
            <a:ext cx="5997321" cy="8229600"/>
          </a:xfrm>
          <a:custGeom>
            <a:avLst/>
            <a:gdLst/>
            <a:ahLst/>
            <a:cxnLst/>
            <a:rect l="l" t="t" r="r" b="b"/>
            <a:pathLst>
              <a:path w="5997321" h="8229600">
                <a:moveTo>
                  <a:pt x="0" y="0"/>
                </a:moveTo>
                <a:lnTo>
                  <a:pt x="5997321" y="0"/>
                </a:lnTo>
                <a:lnTo>
                  <a:pt x="599732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64">
            <a:extLst>
              <a:ext uri="{FF2B5EF4-FFF2-40B4-BE49-F238E27FC236}">
                <a16:creationId xmlns:a16="http://schemas.microsoft.com/office/drawing/2014/main" id="{931C3999-B593-4659-9BAE-D5469F636BA7}"/>
              </a:ext>
            </a:extLst>
          </p:cNvPr>
          <p:cNvSpPr/>
          <p:nvPr/>
        </p:nvSpPr>
        <p:spPr>
          <a:xfrm>
            <a:off x="2836872" y="3472547"/>
            <a:ext cx="3599695" cy="3490700"/>
          </a:xfrm>
          <a:custGeom>
            <a:avLst/>
            <a:gdLst/>
            <a:ahLst/>
            <a:cxnLst/>
            <a:rect l="l" t="t" r="r" b="b"/>
            <a:pathLst>
              <a:path w="2555888" h="2555888">
                <a:moveTo>
                  <a:pt x="0" y="0"/>
                </a:moveTo>
                <a:lnTo>
                  <a:pt x="2555888" y="0"/>
                </a:lnTo>
                <a:lnTo>
                  <a:pt x="2555888" y="2555888"/>
                </a:lnTo>
                <a:lnTo>
                  <a:pt x="0" y="25558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AC9F51B0-CC15-4ADC-8BFA-11084B2C5BA3}"/>
              </a:ext>
            </a:extLst>
          </p:cNvPr>
          <p:cNvSpPr txBox="1"/>
          <p:nvPr/>
        </p:nvSpPr>
        <p:spPr>
          <a:xfrm>
            <a:off x="8024221" y="1714500"/>
            <a:ext cx="9582406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2"/>
              </a:lnSpc>
            </a:pPr>
            <a:r>
              <a:rPr lang="tr-TR" sz="3165" dirty="0">
                <a:solidFill>
                  <a:schemeClr val="accent6">
                    <a:lumMod val="75000"/>
                  </a:schemeClr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Bildiri Yazarının Adı SOYADI</a:t>
            </a:r>
          </a:p>
          <a:p>
            <a:pPr algn="l">
              <a:lnSpc>
                <a:spcPts val="3482"/>
              </a:lnSpc>
            </a:pPr>
            <a:r>
              <a:rPr lang="tr-TR" sz="3165" dirty="0">
                <a:solidFill>
                  <a:schemeClr val="accent6">
                    <a:lumMod val="75000"/>
                  </a:schemeClr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Varsa 2. Yazarın Adı SOYADI</a:t>
            </a:r>
            <a:endParaRPr lang="en-US" sz="3165" dirty="0">
              <a:solidFill>
                <a:schemeClr val="accent6">
                  <a:lumMod val="75000"/>
                </a:schemeClr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02FCFAE9-E99F-489A-B66D-30A839B8D604}"/>
              </a:ext>
            </a:extLst>
          </p:cNvPr>
          <p:cNvSpPr txBox="1"/>
          <p:nvPr/>
        </p:nvSpPr>
        <p:spPr>
          <a:xfrm>
            <a:off x="8056878" y="3323753"/>
            <a:ext cx="9582406" cy="3154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42"/>
              </a:lnSpc>
            </a:pPr>
            <a:r>
              <a:rPr lang="tr-TR" sz="3765" b="1" dirty="0">
                <a:solidFill>
                  <a:schemeClr val="tx2"/>
                </a:solidFill>
                <a:latin typeface="Montserrat Classic Bold"/>
                <a:sym typeface="Montserrat Classic Bold"/>
              </a:rPr>
              <a:t>Bildirinin Türkçe Başlığı Buraya Yazılmalıdır. </a:t>
            </a:r>
            <a:r>
              <a:rPr lang="tr-TR" sz="3765" b="1" dirty="0">
                <a:solidFill>
                  <a:schemeClr val="tx2"/>
                </a:solidFill>
                <a:latin typeface="Montserrat Classic Bold"/>
              </a:rPr>
              <a:t>Bildiri Başlığı: Kısa, Açık, Konuyu Doğrudan Yansıtan, En Fazla 12-15 Sözcükten Oluşmalı ve Başlıktaki Kelimelerin Sadece İlk Harfleri Büyük Yazılmalıdır.</a:t>
            </a:r>
          </a:p>
        </p:txBody>
      </p:sp>
      <p:sp>
        <p:nvSpPr>
          <p:cNvPr id="21" name="TextBox 4">
            <a:extLst>
              <a:ext uri="{FF2B5EF4-FFF2-40B4-BE49-F238E27FC236}">
                <a16:creationId xmlns:a16="http://schemas.microsoft.com/office/drawing/2014/main" id="{25143478-4F16-44CE-AC60-930BD8BE6A83}"/>
              </a:ext>
            </a:extLst>
          </p:cNvPr>
          <p:cNvSpPr txBox="1"/>
          <p:nvPr/>
        </p:nvSpPr>
        <p:spPr>
          <a:xfrm>
            <a:off x="8056878" y="7190034"/>
            <a:ext cx="9582406" cy="89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82"/>
              </a:lnSpc>
            </a:pPr>
            <a:r>
              <a:rPr lang="tr-TR" sz="3165" dirty="0">
                <a:latin typeface="Montserrat Classic"/>
                <a:ea typeface="Montserrat Classic"/>
                <a:cs typeface="Montserrat Classic"/>
                <a:sym typeface="Montserrat Classic"/>
              </a:rPr>
              <a:t>Anahtar Kelimeler:</a:t>
            </a:r>
          </a:p>
          <a:p>
            <a:pPr algn="l">
              <a:lnSpc>
                <a:spcPts val="3482"/>
              </a:lnSpc>
            </a:pPr>
            <a:r>
              <a:rPr lang="tr-TR" sz="3165" dirty="0">
                <a:latin typeface="Montserrat Classic"/>
                <a:ea typeface="Montserrat Classic"/>
                <a:cs typeface="Montserrat Classic"/>
                <a:sym typeface="Montserrat Classic"/>
              </a:rPr>
              <a:t>Kelime 1, Kelime 2, Kelime 3, Kelime 4, Kelime 5</a:t>
            </a:r>
            <a:endParaRPr lang="en-US" sz="3165" dirty="0"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</p:spTree>
    <p:extLst>
      <p:ext uri="{BB962C8B-B14F-4D97-AF65-F5344CB8AC3E}">
        <p14:creationId xmlns:p14="http://schemas.microsoft.com/office/powerpoint/2010/main" val="3213301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2">
            <a:extLst>
              <a:ext uri="{FF2B5EF4-FFF2-40B4-BE49-F238E27FC236}">
                <a16:creationId xmlns:a16="http://schemas.microsoft.com/office/drawing/2014/main" id="{13AFD971-B7CD-4B4A-AD2B-7AD52AA35FEA}"/>
              </a:ext>
            </a:extLst>
          </p:cNvPr>
          <p:cNvSpPr/>
          <p:nvPr/>
        </p:nvSpPr>
        <p:spPr>
          <a:xfrm rot="-5400000">
            <a:off x="-2933700" y="2438400"/>
            <a:ext cx="10325100" cy="5448300"/>
          </a:xfrm>
          <a:custGeom>
            <a:avLst/>
            <a:gdLst/>
            <a:ahLst/>
            <a:cxnLst/>
            <a:rect l="l" t="t" r="r" b="b"/>
            <a:pathLst>
              <a:path w="14630400" h="5087460">
                <a:moveTo>
                  <a:pt x="0" y="0"/>
                </a:moveTo>
                <a:lnTo>
                  <a:pt x="14630400" y="0"/>
                </a:lnTo>
                <a:lnTo>
                  <a:pt x="14630400" y="5087460"/>
                </a:lnTo>
                <a:lnTo>
                  <a:pt x="0" y="508746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5562600" y="1278668"/>
            <a:ext cx="11284108" cy="1049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41"/>
              </a:lnSpc>
            </a:pPr>
            <a:r>
              <a:rPr lang="tr-TR" sz="32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Konunun önemi ve bu araştırmaya sebep olan problem durumu kısaca yazılmalıdır.</a:t>
            </a:r>
            <a:endParaRPr lang="en-US" sz="3200" i="1" dirty="0">
              <a:solidFill>
                <a:srgbClr val="000000"/>
              </a:solidFill>
              <a:latin typeface="+mj-lt"/>
              <a:ea typeface="Klein Condensed Italics"/>
              <a:cs typeface="Klein Condensed Italics"/>
              <a:sym typeface="Klein Condensed Italics"/>
            </a:endParaRPr>
          </a:p>
        </p:txBody>
      </p:sp>
      <p:sp>
        <p:nvSpPr>
          <p:cNvPr id="14" name="AutoShape 6">
            <a:extLst>
              <a:ext uri="{FF2B5EF4-FFF2-40B4-BE49-F238E27FC236}">
                <a16:creationId xmlns:a16="http://schemas.microsoft.com/office/drawing/2014/main" id="{7654ABA2-A935-4678-9DEA-AA72714CD8AF}"/>
              </a:ext>
            </a:extLst>
          </p:cNvPr>
          <p:cNvSpPr/>
          <p:nvPr/>
        </p:nvSpPr>
        <p:spPr>
          <a:xfrm flipV="1">
            <a:off x="1219200" y="1029242"/>
            <a:ext cx="0" cy="8229059"/>
          </a:xfrm>
          <a:prstGeom prst="line">
            <a:avLst/>
          </a:prstGeom>
          <a:ln w="476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E6739070-96C6-49D2-ABCC-1676FF29A338}"/>
              </a:ext>
            </a:extLst>
          </p:cNvPr>
          <p:cNvSpPr txBox="1"/>
          <p:nvPr/>
        </p:nvSpPr>
        <p:spPr>
          <a:xfrm rot="-5400000">
            <a:off x="-2612332" y="5733381"/>
            <a:ext cx="6629401" cy="420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01"/>
              </a:lnSpc>
              <a:spcBef>
                <a:spcPct val="0"/>
              </a:spcBef>
            </a:pPr>
            <a:r>
              <a:rPr lang="tr-TR" sz="2429" dirty="0">
                <a:solidFill>
                  <a:srgbClr val="FFFFFF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33. Uluslararası Eğitimde Yaratıcı Drama Kongresi</a:t>
            </a:r>
            <a:endParaRPr lang="en-US" sz="2429" dirty="0">
              <a:solidFill>
                <a:srgbClr val="FFFFFF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</p:txBody>
      </p:sp>
      <p:sp>
        <p:nvSpPr>
          <p:cNvPr id="38" name="TextBox 4">
            <a:extLst>
              <a:ext uri="{FF2B5EF4-FFF2-40B4-BE49-F238E27FC236}">
                <a16:creationId xmlns:a16="http://schemas.microsoft.com/office/drawing/2014/main" id="{D8A2C5EF-F577-4663-810B-2EC03EC73DFC}"/>
              </a:ext>
            </a:extLst>
          </p:cNvPr>
          <p:cNvSpPr txBox="1"/>
          <p:nvPr/>
        </p:nvSpPr>
        <p:spPr>
          <a:xfrm>
            <a:off x="1558413" y="1339115"/>
            <a:ext cx="2705952" cy="12952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62"/>
              </a:lnSpc>
            </a:pPr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PROBLEM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DURUMU</a:t>
            </a:r>
            <a:endParaRPr lang="en-US" sz="5000" b="1" dirty="0">
              <a:solidFill>
                <a:srgbClr val="FFFFFF"/>
              </a:solidFill>
              <a:latin typeface="Klein Condensed Bold"/>
              <a:ea typeface="Klein Condensed Bold"/>
              <a:cs typeface="Klein Condensed Bold"/>
              <a:sym typeface="Klein Condensed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C9C0B89C-6B68-4A5C-B071-34B9E2181CD6}"/>
              </a:ext>
            </a:extLst>
          </p:cNvPr>
          <p:cNvSpPr/>
          <p:nvPr/>
        </p:nvSpPr>
        <p:spPr>
          <a:xfrm rot="-5400000">
            <a:off x="-2895600" y="2400300"/>
            <a:ext cx="10325100" cy="5524500"/>
          </a:xfrm>
          <a:custGeom>
            <a:avLst/>
            <a:gdLst/>
            <a:ahLst/>
            <a:cxnLst/>
            <a:rect l="l" t="t" r="r" b="b"/>
            <a:pathLst>
              <a:path w="14630400" h="5087460">
                <a:moveTo>
                  <a:pt x="0" y="0"/>
                </a:moveTo>
                <a:lnTo>
                  <a:pt x="14630400" y="0"/>
                </a:lnTo>
                <a:lnTo>
                  <a:pt x="14630400" y="5087460"/>
                </a:lnTo>
                <a:lnTo>
                  <a:pt x="0" y="508746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5562600" y="1278668"/>
            <a:ext cx="11284108" cy="5110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41"/>
              </a:lnSpc>
            </a:pPr>
            <a:r>
              <a:rPr lang="tr-TR" sz="32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Araştırmanın amacı bir cümleyle ifade edilmelidir.</a:t>
            </a:r>
            <a:endParaRPr lang="en-US" sz="3200" i="1" dirty="0">
              <a:solidFill>
                <a:srgbClr val="000000"/>
              </a:solidFill>
              <a:latin typeface="+mj-lt"/>
              <a:ea typeface="Klein Condensed Italics"/>
              <a:cs typeface="Klein Condensed Italics"/>
              <a:sym typeface="Klein Condensed Italics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E6739070-96C6-49D2-ABCC-1676FF29A338}"/>
              </a:ext>
            </a:extLst>
          </p:cNvPr>
          <p:cNvSpPr txBox="1"/>
          <p:nvPr/>
        </p:nvSpPr>
        <p:spPr>
          <a:xfrm rot="-5400000">
            <a:off x="-2612332" y="5733381"/>
            <a:ext cx="6629401" cy="420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01"/>
              </a:lnSpc>
              <a:spcBef>
                <a:spcPct val="0"/>
              </a:spcBef>
            </a:pPr>
            <a:r>
              <a:rPr lang="tr-TR" sz="2429" dirty="0">
                <a:solidFill>
                  <a:srgbClr val="FFFFFF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33. Uluslararası Eğitimde Yaratıcı Drama Kongresi</a:t>
            </a:r>
            <a:endParaRPr lang="en-US" sz="2429" dirty="0">
              <a:solidFill>
                <a:srgbClr val="FFFFFF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E79936F4-196C-4ECD-B078-AB08E82BA51E}"/>
              </a:ext>
            </a:extLst>
          </p:cNvPr>
          <p:cNvSpPr txBox="1"/>
          <p:nvPr/>
        </p:nvSpPr>
        <p:spPr>
          <a:xfrm>
            <a:off x="1558412" y="1339115"/>
            <a:ext cx="4156583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ARAŞTIR-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MANIN 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AMACI</a:t>
            </a:r>
            <a:endParaRPr lang="en-US" sz="5000" b="1" dirty="0">
              <a:solidFill>
                <a:srgbClr val="FFFFFF"/>
              </a:solidFill>
              <a:latin typeface="Klein Condensed Bold"/>
              <a:ea typeface="Klein Condensed Bold"/>
              <a:cs typeface="Klein Condensed Bold"/>
              <a:sym typeface="Klein Condensed Bold"/>
            </a:endParaRPr>
          </a:p>
        </p:txBody>
      </p:sp>
      <p:sp>
        <p:nvSpPr>
          <p:cNvPr id="18" name="AutoShape 6">
            <a:extLst>
              <a:ext uri="{FF2B5EF4-FFF2-40B4-BE49-F238E27FC236}">
                <a16:creationId xmlns:a16="http://schemas.microsoft.com/office/drawing/2014/main" id="{B445D876-6DFD-4ECA-937E-0BBBC4953163}"/>
              </a:ext>
            </a:extLst>
          </p:cNvPr>
          <p:cNvSpPr/>
          <p:nvPr/>
        </p:nvSpPr>
        <p:spPr>
          <a:xfrm flipV="1">
            <a:off x="1219200" y="1029242"/>
            <a:ext cx="0" cy="8229059"/>
          </a:xfrm>
          <a:prstGeom prst="line">
            <a:avLst/>
          </a:prstGeom>
          <a:ln w="476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33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2">
            <a:extLst>
              <a:ext uri="{FF2B5EF4-FFF2-40B4-BE49-F238E27FC236}">
                <a16:creationId xmlns:a16="http://schemas.microsoft.com/office/drawing/2014/main" id="{8975F376-58FD-4EBA-8964-38A2EBEE81BF}"/>
              </a:ext>
            </a:extLst>
          </p:cNvPr>
          <p:cNvSpPr/>
          <p:nvPr/>
        </p:nvSpPr>
        <p:spPr>
          <a:xfrm rot="-5400000">
            <a:off x="-2895600" y="2400300"/>
            <a:ext cx="10325100" cy="5524500"/>
          </a:xfrm>
          <a:custGeom>
            <a:avLst/>
            <a:gdLst/>
            <a:ahLst/>
            <a:cxnLst/>
            <a:rect l="l" t="t" r="r" b="b"/>
            <a:pathLst>
              <a:path w="14630400" h="5087460">
                <a:moveTo>
                  <a:pt x="0" y="0"/>
                </a:moveTo>
                <a:lnTo>
                  <a:pt x="14630400" y="0"/>
                </a:lnTo>
                <a:lnTo>
                  <a:pt x="14630400" y="5087460"/>
                </a:lnTo>
                <a:lnTo>
                  <a:pt x="0" y="508746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5562600" y="1278668"/>
            <a:ext cx="11284108" cy="1049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41"/>
              </a:lnSpc>
            </a:pPr>
            <a:r>
              <a:rPr lang="tr-TR" sz="32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Araştırmanın modeli, çalışma grubu, veri toplama araçları ve analiz teknikleri açıklanmalıdır.</a:t>
            </a:r>
            <a:endParaRPr lang="en-US" sz="3200" i="1" dirty="0">
              <a:solidFill>
                <a:srgbClr val="000000"/>
              </a:solidFill>
              <a:latin typeface="+mj-lt"/>
              <a:ea typeface="Klein Condensed Italics"/>
              <a:cs typeface="Klein Condensed Italics"/>
              <a:sym typeface="Klein Condensed Italics"/>
            </a:endParaRPr>
          </a:p>
        </p:txBody>
      </p:sp>
      <p:sp>
        <p:nvSpPr>
          <p:cNvPr id="14" name="AutoShape 6">
            <a:extLst>
              <a:ext uri="{FF2B5EF4-FFF2-40B4-BE49-F238E27FC236}">
                <a16:creationId xmlns:a16="http://schemas.microsoft.com/office/drawing/2014/main" id="{7654ABA2-A935-4678-9DEA-AA72714CD8AF}"/>
              </a:ext>
            </a:extLst>
          </p:cNvPr>
          <p:cNvSpPr/>
          <p:nvPr/>
        </p:nvSpPr>
        <p:spPr>
          <a:xfrm flipV="1">
            <a:off x="1232634" y="1029242"/>
            <a:ext cx="0" cy="8229059"/>
          </a:xfrm>
          <a:prstGeom prst="line">
            <a:avLst/>
          </a:prstGeom>
          <a:ln w="476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E6739070-96C6-49D2-ABCC-1676FF29A338}"/>
              </a:ext>
            </a:extLst>
          </p:cNvPr>
          <p:cNvSpPr txBox="1"/>
          <p:nvPr/>
        </p:nvSpPr>
        <p:spPr>
          <a:xfrm rot="-5400000">
            <a:off x="-2612332" y="5733381"/>
            <a:ext cx="6629401" cy="420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01"/>
              </a:lnSpc>
              <a:spcBef>
                <a:spcPct val="0"/>
              </a:spcBef>
            </a:pPr>
            <a:r>
              <a:rPr lang="tr-TR" sz="2429" dirty="0">
                <a:solidFill>
                  <a:srgbClr val="FFFFFF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33. Uluslararası Eğitimde Yaratıcı Drama Kongresi</a:t>
            </a:r>
            <a:endParaRPr lang="en-US" sz="2429" dirty="0">
              <a:solidFill>
                <a:srgbClr val="FFFFFF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9D9B9555-4B24-4F61-B8A1-C30195DFAD7A}"/>
              </a:ext>
            </a:extLst>
          </p:cNvPr>
          <p:cNvSpPr txBox="1"/>
          <p:nvPr/>
        </p:nvSpPr>
        <p:spPr>
          <a:xfrm>
            <a:off x="1558413" y="1339115"/>
            <a:ext cx="3242188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ARAŞTIRMA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YÖNTEMİ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(1)</a:t>
            </a:r>
            <a:endParaRPr lang="en-US" sz="5000" b="1" dirty="0">
              <a:solidFill>
                <a:srgbClr val="FFFFFF"/>
              </a:solidFill>
              <a:latin typeface="Klein Condensed Bold"/>
              <a:ea typeface="Klein Condensed Bold"/>
              <a:cs typeface="Klein Condensed Bold"/>
              <a:sym typeface="Klein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710927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187333EC-17A4-49DC-BE92-F890EE1FE7D6}"/>
              </a:ext>
            </a:extLst>
          </p:cNvPr>
          <p:cNvSpPr/>
          <p:nvPr/>
        </p:nvSpPr>
        <p:spPr>
          <a:xfrm rot="-5400000">
            <a:off x="-2895600" y="2400300"/>
            <a:ext cx="10325100" cy="5524500"/>
          </a:xfrm>
          <a:custGeom>
            <a:avLst/>
            <a:gdLst/>
            <a:ahLst/>
            <a:cxnLst/>
            <a:rect l="l" t="t" r="r" b="b"/>
            <a:pathLst>
              <a:path w="14630400" h="5087460">
                <a:moveTo>
                  <a:pt x="0" y="0"/>
                </a:moveTo>
                <a:lnTo>
                  <a:pt x="14630400" y="0"/>
                </a:lnTo>
                <a:lnTo>
                  <a:pt x="14630400" y="5087460"/>
                </a:lnTo>
                <a:lnTo>
                  <a:pt x="0" y="508746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5562600" y="1278668"/>
            <a:ext cx="11284108" cy="1049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41"/>
              </a:lnSpc>
            </a:pPr>
            <a:r>
              <a:rPr lang="tr-TR" sz="32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Araştırmanın modeli, çalışma grubu, veri toplama araçları ve analiz teknikleri açıklanmalıdır.</a:t>
            </a:r>
            <a:endParaRPr lang="en-US" sz="3200" i="1" dirty="0">
              <a:solidFill>
                <a:srgbClr val="000000"/>
              </a:solidFill>
              <a:latin typeface="+mj-lt"/>
              <a:ea typeface="Klein Condensed Italics"/>
              <a:cs typeface="Klein Condensed Italics"/>
              <a:sym typeface="Klein Condensed Italics"/>
            </a:endParaRPr>
          </a:p>
        </p:txBody>
      </p:sp>
      <p:sp>
        <p:nvSpPr>
          <p:cNvPr id="14" name="AutoShape 6">
            <a:extLst>
              <a:ext uri="{FF2B5EF4-FFF2-40B4-BE49-F238E27FC236}">
                <a16:creationId xmlns:a16="http://schemas.microsoft.com/office/drawing/2014/main" id="{7654ABA2-A935-4678-9DEA-AA72714CD8AF}"/>
              </a:ext>
            </a:extLst>
          </p:cNvPr>
          <p:cNvSpPr/>
          <p:nvPr/>
        </p:nvSpPr>
        <p:spPr>
          <a:xfrm flipV="1">
            <a:off x="1232634" y="1029242"/>
            <a:ext cx="0" cy="8229059"/>
          </a:xfrm>
          <a:prstGeom prst="line">
            <a:avLst/>
          </a:prstGeom>
          <a:ln w="476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E6739070-96C6-49D2-ABCC-1676FF29A338}"/>
              </a:ext>
            </a:extLst>
          </p:cNvPr>
          <p:cNvSpPr txBox="1"/>
          <p:nvPr/>
        </p:nvSpPr>
        <p:spPr>
          <a:xfrm rot="-5400000">
            <a:off x="-2612332" y="5733381"/>
            <a:ext cx="6629401" cy="420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01"/>
              </a:lnSpc>
              <a:spcBef>
                <a:spcPct val="0"/>
              </a:spcBef>
            </a:pPr>
            <a:r>
              <a:rPr lang="tr-TR" sz="2429" dirty="0">
                <a:solidFill>
                  <a:srgbClr val="FFFFFF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33. Uluslararası Eğitimde Yaratıcı Drama Kongresi</a:t>
            </a:r>
            <a:endParaRPr lang="en-US" sz="2429" dirty="0">
              <a:solidFill>
                <a:srgbClr val="FFFFFF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9D9B9555-4B24-4F61-B8A1-C30195DFAD7A}"/>
              </a:ext>
            </a:extLst>
          </p:cNvPr>
          <p:cNvSpPr txBox="1"/>
          <p:nvPr/>
        </p:nvSpPr>
        <p:spPr>
          <a:xfrm>
            <a:off x="1558413" y="1339115"/>
            <a:ext cx="3242188" cy="2308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ARAŞTIRMA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YÖNTEMİ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(2)</a:t>
            </a:r>
            <a:endParaRPr lang="en-US" sz="5000" b="1" dirty="0">
              <a:solidFill>
                <a:srgbClr val="FFFFFF"/>
              </a:solidFill>
              <a:latin typeface="Klein Condensed Bold"/>
              <a:ea typeface="Klein Condensed Bold"/>
              <a:cs typeface="Klein Condensed Bold"/>
              <a:sym typeface="Klein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4202975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187333EC-17A4-49DC-BE92-F890EE1FE7D6}"/>
              </a:ext>
            </a:extLst>
          </p:cNvPr>
          <p:cNvSpPr/>
          <p:nvPr/>
        </p:nvSpPr>
        <p:spPr>
          <a:xfrm rot="-5400000">
            <a:off x="-2895600" y="2400300"/>
            <a:ext cx="10325100" cy="5524500"/>
          </a:xfrm>
          <a:custGeom>
            <a:avLst/>
            <a:gdLst/>
            <a:ahLst/>
            <a:cxnLst/>
            <a:rect l="l" t="t" r="r" b="b"/>
            <a:pathLst>
              <a:path w="14630400" h="5087460">
                <a:moveTo>
                  <a:pt x="0" y="0"/>
                </a:moveTo>
                <a:lnTo>
                  <a:pt x="14630400" y="0"/>
                </a:lnTo>
                <a:lnTo>
                  <a:pt x="14630400" y="5087460"/>
                </a:lnTo>
                <a:lnTo>
                  <a:pt x="0" y="508746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5562600" y="1278668"/>
            <a:ext cx="11284108" cy="1049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41"/>
              </a:lnSpc>
            </a:pPr>
            <a:r>
              <a:rPr lang="tr-TR" sz="32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Araştırma kapsamında ulaşılan bulgular açık, tablolar/şekillerle desteklenmiş olarak verilmelidir.</a:t>
            </a:r>
            <a:endParaRPr lang="en-US" sz="3200" i="1" dirty="0">
              <a:solidFill>
                <a:srgbClr val="000000"/>
              </a:solidFill>
              <a:latin typeface="+mj-lt"/>
              <a:ea typeface="Klein Condensed Italics"/>
              <a:cs typeface="Klein Condensed Italics"/>
              <a:sym typeface="Klein Condensed Italics"/>
            </a:endParaRPr>
          </a:p>
        </p:txBody>
      </p:sp>
      <p:sp>
        <p:nvSpPr>
          <p:cNvPr id="14" name="AutoShape 6">
            <a:extLst>
              <a:ext uri="{FF2B5EF4-FFF2-40B4-BE49-F238E27FC236}">
                <a16:creationId xmlns:a16="http://schemas.microsoft.com/office/drawing/2014/main" id="{7654ABA2-A935-4678-9DEA-AA72714CD8AF}"/>
              </a:ext>
            </a:extLst>
          </p:cNvPr>
          <p:cNvSpPr/>
          <p:nvPr/>
        </p:nvSpPr>
        <p:spPr>
          <a:xfrm flipV="1">
            <a:off x="1232634" y="1029242"/>
            <a:ext cx="0" cy="8229059"/>
          </a:xfrm>
          <a:prstGeom prst="line">
            <a:avLst/>
          </a:prstGeom>
          <a:ln w="476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E6739070-96C6-49D2-ABCC-1676FF29A338}"/>
              </a:ext>
            </a:extLst>
          </p:cNvPr>
          <p:cNvSpPr txBox="1"/>
          <p:nvPr/>
        </p:nvSpPr>
        <p:spPr>
          <a:xfrm rot="-5400000">
            <a:off x="-2612332" y="5733381"/>
            <a:ext cx="6629401" cy="420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01"/>
              </a:lnSpc>
              <a:spcBef>
                <a:spcPct val="0"/>
              </a:spcBef>
            </a:pPr>
            <a:r>
              <a:rPr lang="tr-TR" sz="2429" dirty="0">
                <a:solidFill>
                  <a:srgbClr val="FFFFFF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33. Uluslararası Eğitimde Yaratıcı Drama Kongresi</a:t>
            </a:r>
            <a:endParaRPr lang="en-US" sz="2429" dirty="0">
              <a:solidFill>
                <a:srgbClr val="FFFFFF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9D9B9555-4B24-4F61-B8A1-C30195DFAD7A}"/>
              </a:ext>
            </a:extLst>
          </p:cNvPr>
          <p:cNvSpPr txBox="1"/>
          <p:nvPr/>
        </p:nvSpPr>
        <p:spPr>
          <a:xfrm>
            <a:off x="1558413" y="1339115"/>
            <a:ext cx="3242188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BULGULAR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VE 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YORUMLAR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(1)</a:t>
            </a:r>
            <a:endParaRPr lang="en-US" sz="5000" b="1" dirty="0">
              <a:solidFill>
                <a:srgbClr val="FFFFFF"/>
              </a:solidFill>
              <a:latin typeface="Klein Condensed Bold"/>
              <a:ea typeface="Klein Condensed Bold"/>
              <a:cs typeface="Klein Condensed Bold"/>
              <a:sym typeface="Klein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2184732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187333EC-17A4-49DC-BE92-F890EE1FE7D6}"/>
              </a:ext>
            </a:extLst>
          </p:cNvPr>
          <p:cNvSpPr/>
          <p:nvPr/>
        </p:nvSpPr>
        <p:spPr>
          <a:xfrm rot="-5400000">
            <a:off x="-2895600" y="2400300"/>
            <a:ext cx="10325100" cy="5524500"/>
          </a:xfrm>
          <a:custGeom>
            <a:avLst/>
            <a:gdLst/>
            <a:ahLst/>
            <a:cxnLst/>
            <a:rect l="l" t="t" r="r" b="b"/>
            <a:pathLst>
              <a:path w="14630400" h="5087460">
                <a:moveTo>
                  <a:pt x="0" y="0"/>
                </a:moveTo>
                <a:lnTo>
                  <a:pt x="14630400" y="0"/>
                </a:lnTo>
                <a:lnTo>
                  <a:pt x="14630400" y="5087460"/>
                </a:lnTo>
                <a:lnTo>
                  <a:pt x="0" y="508746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5562600" y="1278668"/>
            <a:ext cx="11284108" cy="1049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41"/>
              </a:lnSpc>
            </a:pPr>
            <a:r>
              <a:rPr lang="tr-TR" sz="32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Araştırma kapsamında ulaşılan bulgular açık, tablolar/şekillerle desteklenmiş olarak verilmelidir.</a:t>
            </a:r>
            <a:endParaRPr lang="en-US" sz="3200" i="1" dirty="0">
              <a:solidFill>
                <a:srgbClr val="000000"/>
              </a:solidFill>
              <a:latin typeface="+mj-lt"/>
              <a:ea typeface="Klein Condensed Italics"/>
              <a:cs typeface="Klein Condensed Italics"/>
              <a:sym typeface="Klein Condensed Italics"/>
            </a:endParaRPr>
          </a:p>
        </p:txBody>
      </p:sp>
      <p:sp>
        <p:nvSpPr>
          <p:cNvPr id="14" name="AutoShape 6">
            <a:extLst>
              <a:ext uri="{FF2B5EF4-FFF2-40B4-BE49-F238E27FC236}">
                <a16:creationId xmlns:a16="http://schemas.microsoft.com/office/drawing/2014/main" id="{7654ABA2-A935-4678-9DEA-AA72714CD8AF}"/>
              </a:ext>
            </a:extLst>
          </p:cNvPr>
          <p:cNvSpPr/>
          <p:nvPr/>
        </p:nvSpPr>
        <p:spPr>
          <a:xfrm flipV="1">
            <a:off x="1232634" y="1029242"/>
            <a:ext cx="0" cy="8229059"/>
          </a:xfrm>
          <a:prstGeom prst="line">
            <a:avLst/>
          </a:prstGeom>
          <a:ln w="476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E6739070-96C6-49D2-ABCC-1676FF29A338}"/>
              </a:ext>
            </a:extLst>
          </p:cNvPr>
          <p:cNvSpPr txBox="1"/>
          <p:nvPr/>
        </p:nvSpPr>
        <p:spPr>
          <a:xfrm rot="-5400000">
            <a:off x="-2612332" y="5733381"/>
            <a:ext cx="6629401" cy="420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01"/>
              </a:lnSpc>
              <a:spcBef>
                <a:spcPct val="0"/>
              </a:spcBef>
            </a:pPr>
            <a:r>
              <a:rPr lang="tr-TR" sz="2429" dirty="0">
                <a:solidFill>
                  <a:srgbClr val="FFFFFF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33. Uluslararası Eğitimde Yaratıcı Drama Kongresi</a:t>
            </a:r>
            <a:endParaRPr lang="en-US" sz="2429" dirty="0">
              <a:solidFill>
                <a:srgbClr val="FFFFFF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9D9B9555-4B24-4F61-B8A1-C30195DFAD7A}"/>
              </a:ext>
            </a:extLst>
          </p:cNvPr>
          <p:cNvSpPr txBox="1"/>
          <p:nvPr/>
        </p:nvSpPr>
        <p:spPr>
          <a:xfrm>
            <a:off x="1558413" y="1339115"/>
            <a:ext cx="3242188" cy="30777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BULGULAR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VE 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YORUMLAR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(2)</a:t>
            </a:r>
            <a:endParaRPr lang="en-US" sz="5000" b="1" dirty="0">
              <a:solidFill>
                <a:srgbClr val="FFFFFF"/>
              </a:solidFill>
              <a:latin typeface="Klein Condensed Bold"/>
              <a:ea typeface="Klein Condensed Bold"/>
              <a:cs typeface="Klein Condensed Bold"/>
              <a:sym typeface="Klein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905266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187333EC-17A4-49DC-BE92-F890EE1FE7D6}"/>
              </a:ext>
            </a:extLst>
          </p:cNvPr>
          <p:cNvSpPr/>
          <p:nvPr/>
        </p:nvSpPr>
        <p:spPr>
          <a:xfrm rot="-5400000">
            <a:off x="-2895600" y="2400300"/>
            <a:ext cx="10325100" cy="5524500"/>
          </a:xfrm>
          <a:custGeom>
            <a:avLst/>
            <a:gdLst/>
            <a:ahLst/>
            <a:cxnLst/>
            <a:rect l="l" t="t" r="r" b="b"/>
            <a:pathLst>
              <a:path w="14630400" h="5087460">
                <a:moveTo>
                  <a:pt x="0" y="0"/>
                </a:moveTo>
                <a:lnTo>
                  <a:pt x="14630400" y="0"/>
                </a:lnTo>
                <a:lnTo>
                  <a:pt x="14630400" y="5087460"/>
                </a:lnTo>
                <a:lnTo>
                  <a:pt x="0" y="508746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5562600" y="1278668"/>
            <a:ext cx="11284108" cy="15882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41"/>
              </a:lnSpc>
            </a:pPr>
            <a:r>
              <a:rPr lang="tr-TR" sz="32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Araştırmada ulaşılan bulguların alana katkısı, literatürle karşılaştırılması ya da tamamlanmamış araştırmalar için araştırmanın beklenen sonuçları yazılmalıdır.</a:t>
            </a:r>
            <a:endParaRPr lang="en-US" sz="3200" i="1" dirty="0">
              <a:solidFill>
                <a:srgbClr val="000000"/>
              </a:solidFill>
              <a:latin typeface="+mj-lt"/>
              <a:ea typeface="Klein Condensed Italics"/>
              <a:cs typeface="Klein Condensed Italics"/>
              <a:sym typeface="Klein Condensed Italics"/>
            </a:endParaRPr>
          </a:p>
        </p:txBody>
      </p:sp>
      <p:sp>
        <p:nvSpPr>
          <p:cNvPr id="14" name="AutoShape 6">
            <a:extLst>
              <a:ext uri="{FF2B5EF4-FFF2-40B4-BE49-F238E27FC236}">
                <a16:creationId xmlns:a16="http://schemas.microsoft.com/office/drawing/2014/main" id="{7654ABA2-A935-4678-9DEA-AA72714CD8AF}"/>
              </a:ext>
            </a:extLst>
          </p:cNvPr>
          <p:cNvSpPr/>
          <p:nvPr/>
        </p:nvSpPr>
        <p:spPr>
          <a:xfrm flipV="1">
            <a:off x="1232634" y="1029242"/>
            <a:ext cx="0" cy="8229059"/>
          </a:xfrm>
          <a:prstGeom prst="line">
            <a:avLst/>
          </a:prstGeom>
          <a:ln w="476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E6739070-96C6-49D2-ABCC-1676FF29A338}"/>
              </a:ext>
            </a:extLst>
          </p:cNvPr>
          <p:cNvSpPr txBox="1"/>
          <p:nvPr/>
        </p:nvSpPr>
        <p:spPr>
          <a:xfrm rot="-5400000">
            <a:off x="-2612332" y="5733381"/>
            <a:ext cx="6629401" cy="420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01"/>
              </a:lnSpc>
              <a:spcBef>
                <a:spcPct val="0"/>
              </a:spcBef>
            </a:pPr>
            <a:r>
              <a:rPr lang="tr-TR" sz="2429" dirty="0">
                <a:solidFill>
                  <a:srgbClr val="FFFFFF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33. Uluslararası Eğitimde Yaratıcı Drama Kongresi</a:t>
            </a:r>
            <a:endParaRPr lang="en-US" sz="2429" dirty="0">
              <a:solidFill>
                <a:srgbClr val="FFFFFF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9D9B9555-4B24-4F61-B8A1-C30195DFAD7A}"/>
              </a:ext>
            </a:extLst>
          </p:cNvPr>
          <p:cNvSpPr txBox="1"/>
          <p:nvPr/>
        </p:nvSpPr>
        <p:spPr>
          <a:xfrm>
            <a:off x="1558413" y="1339115"/>
            <a:ext cx="3242188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TARTIŞMA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VE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SONUÇ - 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BEKLENEN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SONUÇ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(1)</a:t>
            </a:r>
            <a:endParaRPr lang="en-US" sz="5000" b="1" dirty="0">
              <a:solidFill>
                <a:srgbClr val="FFFFFF"/>
              </a:solidFill>
              <a:latin typeface="Klein Condensed Bold"/>
              <a:ea typeface="Klein Condensed Bold"/>
              <a:cs typeface="Klein Condensed Bold"/>
              <a:sym typeface="Klein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3839997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187333EC-17A4-49DC-BE92-F890EE1FE7D6}"/>
              </a:ext>
            </a:extLst>
          </p:cNvPr>
          <p:cNvSpPr/>
          <p:nvPr/>
        </p:nvSpPr>
        <p:spPr>
          <a:xfrm rot="-5400000">
            <a:off x="-2895600" y="2400300"/>
            <a:ext cx="10325100" cy="5524500"/>
          </a:xfrm>
          <a:custGeom>
            <a:avLst/>
            <a:gdLst/>
            <a:ahLst/>
            <a:cxnLst/>
            <a:rect l="l" t="t" r="r" b="b"/>
            <a:pathLst>
              <a:path w="14630400" h="5087460">
                <a:moveTo>
                  <a:pt x="0" y="0"/>
                </a:moveTo>
                <a:lnTo>
                  <a:pt x="14630400" y="0"/>
                </a:lnTo>
                <a:lnTo>
                  <a:pt x="14630400" y="5087460"/>
                </a:lnTo>
                <a:lnTo>
                  <a:pt x="0" y="508746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5562600" y="1278668"/>
            <a:ext cx="11284108" cy="15882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41"/>
              </a:lnSpc>
            </a:pPr>
            <a:r>
              <a:rPr lang="tr-TR" sz="32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Araştırmada ulaşılan bulguların alana katkısı, literatürle karşılaştırılması ya da tamamlanmamış araştırmalar için araştırmanın beklenen sonuçları yazılmalıdır.</a:t>
            </a:r>
            <a:endParaRPr lang="en-US" sz="3200" i="1" dirty="0">
              <a:solidFill>
                <a:srgbClr val="000000"/>
              </a:solidFill>
              <a:latin typeface="+mj-lt"/>
              <a:ea typeface="Klein Condensed Italics"/>
              <a:cs typeface="Klein Condensed Italics"/>
              <a:sym typeface="Klein Condensed Italics"/>
            </a:endParaRPr>
          </a:p>
        </p:txBody>
      </p:sp>
      <p:sp>
        <p:nvSpPr>
          <p:cNvPr id="14" name="AutoShape 6">
            <a:extLst>
              <a:ext uri="{FF2B5EF4-FFF2-40B4-BE49-F238E27FC236}">
                <a16:creationId xmlns:a16="http://schemas.microsoft.com/office/drawing/2014/main" id="{7654ABA2-A935-4678-9DEA-AA72714CD8AF}"/>
              </a:ext>
            </a:extLst>
          </p:cNvPr>
          <p:cNvSpPr/>
          <p:nvPr/>
        </p:nvSpPr>
        <p:spPr>
          <a:xfrm flipV="1">
            <a:off x="1232634" y="1029242"/>
            <a:ext cx="0" cy="8229059"/>
          </a:xfrm>
          <a:prstGeom prst="line">
            <a:avLst/>
          </a:prstGeom>
          <a:ln w="476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E6739070-96C6-49D2-ABCC-1676FF29A338}"/>
              </a:ext>
            </a:extLst>
          </p:cNvPr>
          <p:cNvSpPr txBox="1"/>
          <p:nvPr/>
        </p:nvSpPr>
        <p:spPr>
          <a:xfrm rot="-5400000">
            <a:off x="-2612332" y="5733381"/>
            <a:ext cx="6629401" cy="420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01"/>
              </a:lnSpc>
              <a:spcBef>
                <a:spcPct val="0"/>
              </a:spcBef>
            </a:pPr>
            <a:r>
              <a:rPr lang="tr-TR" sz="2429" dirty="0">
                <a:solidFill>
                  <a:srgbClr val="FFFFFF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33. Uluslararası Eğitimde Yaratıcı Drama Kongresi</a:t>
            </a:r>
            <a:endParaRPr lang="en-US" sz="2429" dirty="0">
              <a:solidFill>
                <a:srgbClr val="FFFFFF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9D9B9555-4B24-4F61-B8A1-C30195DFAD7A}"/>
              </a:ext>
            </a:extLst>
          </p:cNvPr>
          <p:cNvSpPr txBox="1"/>
          <p:nvPr/>
        </p:nvSpPr>
        <p:spPr>
          <a:xfrm>
            <a:off x="1558413" y="1339115"/>
            <a:ext cx="3242188" cy="4616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TARTIŞMA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VE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SONUÇ - 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BEKLENEN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SONUÇ</a:t>
            </a:r>
          </a:p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(2)</a:t>
            </a:r>
            <a:endParaRPr lang="en-US" sz="5000" b="1" dirty="0">
              <a:solidFill>
                <a:srgbClr val="FFFFFF"/>
              </a:solidFill>
              <a:latin typeface="Klein Condensed Bold"/>
              <a:ea typeface="Klein Condensed Bold"/>
              <a:cs typeface="Klein Condensed Bold"/>
              <a:sym typeface="Klein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1516901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187333EC-17A4-49DC-BE92-F890EE1FE7D6}"/>
              </a:ext>
            </a:extLst>
          </p:cNvPr>
          <p:cNvSpPr/>
          <p:nvPr/>
        </p:nvSpPr>
        <p:spPr>
          <a:xfrm rot="-5400000">
            <a:off x="-2895600" y="2400300"/>
            <a:ext cx="10325100" cy="5524500"/>
          </a:xfrm>
          <a:custGeom>
            <a:avLst/>
            <a:gdLst/>
            <a:ahLst/>
            <a:cxnLst/>
            <a:rect l="l" t="t" r="r" b="b"/>
            <a:pathLst>
              <a:path w="14630400" h="5087460">
                <a:moveTo>
                  <a:pt x="0" y="0"/>
                </a:moveTo>
                <a:lnTo>
                  <a:pt x="14630400" y="0"/>
                </a:lnTo>
                <a:lnTo>
                  <a:pt x="14630400" y="5087460"/>
                </a:lnTo>
                <a:lnTo>
                  <a:pt x="0" y="508746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5562600" y="1278668"/>
            <a:ext cx="11284108" cy="5110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41"/>
              </a:lnSpc>
            </a:pPr>
            <a:r>
              <a:rPr lang="tr-TR" sz="3200" b="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Araştırmanızın sonuçlarıyla ilişkili öneriler belirtilmelidir.</a:t>
            </a:r>
            <a:endParaRPr lang="en-US" sz="3200" i="1" dirty="0">
              <a:solidFill>
                <a:srgbClr val="000000"/>
              </a:solidFill>
              <a:latin typeface="+mj-lt"/>
              <a:ea typeface="Klein Condensed Italics"/>
              <a:cs typeface="Klein Condensed Italics"/>
              <a:sym typeface="Klein Condensed Italics"/>
            </a:endParaRPr>
          </a:p>
        </p:txBody>
      </p:sp>
      <p:sp>
        <p:nvSpPr>
          <p:cNvPr id="14" name="AutoShape 6">
            <a:extLst>
              <a:ext uri="{FF2B5EF4-FFF2-40B4-BE49-F238E27FC236}">
                <a16:creationId xmlns:a16="http://schemas.microsoft.com/office/drawing/2014/main" id="{7654ABA2-A935-4678-9DEA-AA72714CD8AF}"/>
              </a:ext>
            </a:extLst>
          </p:cNvPr>
          <p:cNvSpPr/>
          <p:nvPr/>
        </p:nvSpPr>
        <p:spPr>
          <a:xfrm flipV="1">
            <a:off x="1232634" y="1029242"/>
            <a:ext cx="0" cy="8229059"/>
          </a:xfrm>
          <a:prstGeom prst="line">
            <a:avLst/>
          </a:prstGeom>
          <a:ln w="476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E6739070-96C6-49D2-ABCC-1676FF29A338}"/>
              </a:ext>
            </a:extLst>
          </p:cNvPr>
          <p:cNvSpPr txBox="1"/>
          <p:nvPr/>
        </p:nvSpPr>
        <p:spPr>
          <a:xfrm rot="-5400000">
            <a:off x="-2612332" y="5733381"/>
            <a:ext cx="6629401" cy="420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01"/>
              </a:lnSpc>
              <a:spcBef>
                <a:spcPct val="0"/>
              </a:spcBef>
            </a:pPr>
            <a:r>
              <a:rPr lang="tr-TR" sz="2429" dirty="0">
                <a:solidFill>
                  <a:srgbClr val="FFFFFF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33. Uluslararası Eğitimde Yaratıcı Drama Kongresi</a:t>
            </a:r>
            <a:endParaRPr lang="en-US" sz="2429" dirty="0">
              <a:solidFill>
                <a:srgbClr val="FFFFFF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9D9B9555-4B24-4F61-B8A1-C30195DFAD7A}"/>
              </a:ext>
            </a:extLst>
          </p:cNvPr>
          <p:cNvSpPr txBox="1"/>
          <p:nvPr/>
        </p:nvSpPr>
        <p:spPr>
          <a:xfrm>
            <a:off x="1558413" y="1339115"/>
            <a:ext cx="3242188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ÖNERİLER</a:t>
            </a:r>
            <a:endParaRPr lang="en-US" sz="5000" b="1" dirty="0">
              <a:solidFill>
                <a:srgbClr val="FFFFFF"/>
              </a:solidFill>
              <a:latin typeface="Klein Condensed Bold"/>
              <a:ea typeface="Klein Condensed Bold"/>
              <a:cs typeface="Klein Condensed Bold"/>
              <a:sym typeface="Klein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329972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187333EC-17A4-49DC-BE92-F890EE1FE7D6}"/>
              </a:ext>
            </a:extLst>
          </p:cNvPr>
          <p:cNvSpPr/>
          <p:nvPr/>
        </p:nvSpPr>
        <p:spPr>
          <a:xfrm rot="-5400000">
            <a:off x="-2895600" y="2400300"/>
            <a:ext cx="10325100" cy="5524500"/>
          </a:xfrm>
          <a:custGeom>
            <a:avLst/>
            <a:gdLst/>
            <a:ahLst/>
            <a:cxnLst/>
            <a:rect l="l" t="t" r="r" b="b"/>
            <a:pathLst>
              <a:path w="14630400" h="5087460">
                <a:moveTo>
                  <a:pt x="0" y="0"/>
                </a:moveTo>
                <a:lnTo>
                  <a:pt x="14630400" y="0"/>
                </a:lnTo>
                <a:lnTo>
                  <a:pt x="14630400" y="5087460"/>
                </a:lnTo>
                <a:lnTo>
                  <a:pt x="0" y="508746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/>
          <a:lstStyle/>
          <a:p>
            <a:endParaRPr lang="tr-TR"/>
          </a:p>
        </p:txBody>
      </p:sp>
      <p:sp>
        <p:nvSpPr>
          <p:cNvPr id="5" name="TextBox 5"/>
          <p:cNvSpPr txBox="1"/>
          <p:nvPr/>
        </p:nvSpPr>
        <p:spPr>
          <a:xfrm>
            <a:off x="5562600" y="1278668"/>
            <a:ext cx="11284108" cy="1049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41"/>
              </a:lnSpc>
            </a:pPr>
            <a:r>
              <a:rPr lang="tr-TR" sz="320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Kaynakça </a:t>
            </a:r>
            <a:r>
              <a:rPr lang="tr-TR" sz="3200" b="1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APA 7</a:t>
            </a:r>
            <a:r>
              <a:rPr lang="tr-TR" sz="3200" i="0" dirty="0">
                <a:solidFill>
                  <a:srgbClr val="212529"/>
                </a:solidFill>
                <a:effectLst/>
                <a:latin typeface="Roboto" panose="02000000000000000000" pitchFamily="2" charset="0"/>
              </a:rPr>
              <a:t> yazım kurallarına uygun olarak düzenlenmelidir.</a:t>
            </a:r>
            <a:endParaRPr lang="en-US" sz="3200" i="1" dirty="0">
              <a:solidFill>
                <a:srgbClr val="000000"/>
              </a:solidFill>
              <a:latin typeface="+mj-lt"/>
              <a:ea typeface="Klein Condensed Italics"/>
              <a:cs typeface="Klein Condensed Italics"/>
              <a:sym typeface="Klein Condensed Italics"/>
            </a:endParaRPr>
          </a:p>
        </p:txBody>
      </p:sp>
      <p:sp>
        <p:nvSpPr>
          <p:cNvPr id="14" name="AutoShape 6">
            <a:extLst>
              <a:ext uri="{FF2B5EF4-FFF2-40B4-BE49-F238E27FC236}">
                <a16:creationId xmlns:a16="http://schemas.microsoft.com/office/drawing/2014/main" id="{7654ABA2-A935-4678-9DEA-AA72714CD8AF}"/>
              </a:ext>
            </a:extLst>
          </p:cNvPr>
          <p:cNvSpPr/>
          <p:nvPr/>
        </p:nvSpPr>
        <p:spPr>
          <a:xfrm flipV="1">
            <a:off x="1232634" y="1029242"/>
            <a:ext cx="0" cy="8229059"/>
          </a:xfrm>
          <a:prstGeom prst="line">
            <a:avLst/>
          </a:prstGeom>
          <a:ln w="476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E6739070-96C6-49D2-ABCC-1676FF29A338}"/>
              </a:ext>
            </a:extLst>
          </p:cNvPr>
          <p:cNvSpPr txBox="1"/>
          <p:nvPr/>
        </p:nvSpPr>
        <p:spPr>
          <a:xfrm rot="-5400000">
            <a:off x="-2612332" y="5733381"/>
            <a:ext cx="6629401" cy="420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401"/>
              </a:lnSpc>
              <a:spcBef>
                <a:spcPct val="0"/>
              </a:spcBef>
            </a:pPr>
            <a:r>
              <a:rPr lang="tr-TR" sz="2429" dirty="0">
                <a:solidFill>
                  <a:srgbClr val="FFFFFF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33. Uluslararası Eğitimde Yaratıcı Drama Kongresi</a:t>
            </a:r>
            <a:endParaRPr lang="en-US" sz="2429" dirty="0">
              <a:solidFill>
                <a:srgbClr val="FFFFFF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9D9B9555-4B24-4F61-B8A1-C30195DFAD7A}"/>
              </a:ext>
            </a:extLst>
          </p:cNvPr>
          <p:cNvSpPr txBox="1"/>
          <p:nvPr/>
        </p:nvSpPr>
        <p:spPr>
          <a:xfrm>
            <a:off x="1558413" y="1339115"/>
            <a:ext cx="3242188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tr-TR" sz="5000" b="1" dirty="0">
                <a:solidFill>
                  <a:srgbClr val="FFFFFF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KAYNAKÇA</a:t>
            </a:r>
            <a:endParaRPr lang="en-US" sz="5000" b="1" dirty="0">
              <a:solidFill>
                <a:srgbClr val="FFFFFF"/>
              </a:solidFill>
              <a:latin typeface="Klein Condensed Bold"/>
              <a:ea typeface="Klein Condensed Bold"/>
              <a:cs typeface="Klein Condensed Bold"/>
              <a:sym typeface="Klein Condensed Bold"/>
            </a:endParaRPr>
          </a:p>
        </p:txBody>
      </p:sp>
    </p:spTree>
    <p:extLst>
      <p:ext uri="{BB962C8B-B14F-4D97-AF65-F5344CB8AC3E}">
        <p14:creationId xmlns:p14="http://schemas.microsoft.com/office/powerpoint/2010/main" val="3447459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4">
            <a:extLst>
              <a:ext uri="{FF2B5EF4-FFF2-40B4-BE49-F238E27FC236}">
                <a16:creationId xmlns:a16="http://schemas.microsoft.com/office/drawing/2014/main" id="{48E74ED3-8DA3-4153-81CE-E47C4367111B}"/>
              </a:ext>
            </a:extLst>
          </p:cNvPr>
          <p:cNvGrpSpPr/>
          <p:nvPr/>
        </p:nvGrpSpPr>
        <p:grpSpPr>
          <a:xfrm>
            <a:off x="9808648" y="-1552575"/>
            <a:ext cx="11582397" cy="12768887"/>
            <a:chOff x="0" y="0"/>
            <a:chExt cx="13716000" cy="1371600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FC410027-15C9-4EEB-8C46-B21FDA752FFC}"/>
                </a:ext>
              </a:extLst>
            </p:cNvPr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AutoShape 2"/>
          <p:cNvSpPr/>
          <p:nvPr/>
        </p:nvSpPr>
        <p:spPr>
          <a:xfrm rot="-5400000">
            <a:off x="-2386595" y="5119958"/>
            <a:ext cx="8229059" cy="0"/>
          </a:xfrm>
          <a:prstGeom prst="line">
            <a:avLst/>
          </a:prstGeom>
          <a:ln w="476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9906000" y="-1562100"/>
            <a:ext cx="11582397" cy="12768887"/>
            <a:chOff x="0" y="0"/>
            <a:chExt cx="13716000" cy="13716000"/>
          </a:xfrm>
          <a:solidFill>
            <a:schemeClr val="tx2"/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344119" y="2028391"/>
            <a:ext cx="8155808" cy="1205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15"/>
              </a:lnSpc>
            </a:pPr>
            <a:r>
              <a:rPr lang="en-US" sz="8926" b="1" dirty="0">
                <a:solidFill>
                  <a:srgbClr val="000000"/>
                </a:solidFill>
                <a:latin typeface="Klein Condensed Bold"/>
                <a:ea typeface="Klein Condensed Bold"/>
                <a:cs typeface="Klein Condensed Bold"/>
                <a:sym typeface="Klein Condensed Bold"/>
              </a:rPr>
              <a:t>TEŞEKKÜRLER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44119" y="7242439"/>
            <a:ext cx="5693847" cy="489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71"/>
              </a:lnSpc>
              <a:spcBef>
                <a:spcPct val="0"/>
              </a:spcBef>
            </a:pPr>
            <a:r>
              <a:rPr lang="tr-TR" sz="2837" spc="127" dirty="0">
                <a:solidFill>
                  <a:srgbClr val="000000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Yazarın E-Posta Adresi</a:t>
            </a:r>
            <a:endParaRPr lang="en-US" sz="2837" spc="127" dirty="0">
              <a:solidFill>
                <a:srgbClr val="000000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344119" y="6739186"/>
            <a:ext cx="4884270" cy="489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71"/>
              </a:lnSpc>
              <a:spcBef>
                <a:spcPct val="0"/>
              </a:spcBef>
            </a:pPr>
            <a:r>
              <a:rPr lang="tr-TR" sz="2837" spc="127" dirty="0">
                <a:solidFill>
                  <a:srgbClr val="000000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Yazarın Adı Soyadı</a:t>
            </a:r>
            <a:endParaRPr lang="en-US" sz="2837" spc="127" dirty="0">
              <a:solidFill>
                <a:srgbClr val="000000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344119" y="8768387"/>
            <a:ext cx="5693847" cy="489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71"/>
              </a:lnSpc>
              <a:spcBef>
                <a:spcPct val="0"/>
              </a:spcBef>
            </a:pPr>
            <a:r>
              <a:rPr lang="tr-TR" sz="2837" spc="127" dirty="0">
                <a:solidFill>
                  <a:srgbClr val="000000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2. yazarın e-posta adresi</a:t>
            </a:r>
            <a:endParaRPr lang="en-US" sz="2837" spc="127" dirty="0">
              <a:solidFill>
                <a:srgbClr val="000000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344119" y="8265133"/>
            <a:ext cx="4884270" cy="489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71"/>
              </a:lnSpc>
              <a:spcBef>
                <a:spcPct val="0"/>
              </a:spcBef>
            </a:pPr>
            <a:r>
              <a:rPr lang="tr-TR" sz="2837" spc="127" dirty="0">
                <a:solidFill>
                  <a:srgbClr val="000000"/>
                </a:solidFill>
                <a:latin typeface="Klein Condensed"/>
                <a:ea typeface="Klein Condensed"/>
                <a:cs typeface="Klein Condensed"/>
                <a:sym typeface="Klein Condensed"/>
              </a:rPr>
              <a:t>Varsa 2. Yazarın Adı Soyadı</a:t>
            </a:r>
            <a:endParaRPr lang="en-US" sz="2837" spc="127" dirty="0">
              <a:solidFill>
                <a:srgbClr val="000000"/>
              </a:solidFill>
              <a:latin typeface="Klein Condensed"/>
              <a:ea typeface="Klein Condensed"/>
              <a:cs typeface="Klein Condensed"/>
              <a:sym typeface="Klein Condensed"/>
            </a:endParaRPr>
          </a:p>
        </p:txBody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80CDCA9B-2E7A-4B4B-966E-F5E82E3DDCC9}"/>
              </a:ext>
            </a:extLst>
          </p:cNvPr>
          <p:cNvSpPr/>
          <p:nvPr/>
        </p:nvSpPr>
        <p:spPr>
          <a:xfrm>
            <a:off x="11400720" y="1971299"/>
            <a:ext cx="3910866" cy="5257800"/>
          </a:xfrm>
          <a:custGeom>
            <a:avLst/>
            <a:gdLst/>
            <a:ahLst/>
            <a:cxnLst/>
            <a:rect l="l" t="t" r="r" b="b"/>
            <a:pathLst>
              <a:path w="3183861" h="4828505">
                <a:moveTo>
                  <a:pt x="0" y="0"/>
                </a:moveTo>
                <a:lnTo>
                  <a:pt x="3183862" y="0"/>
                </a:lnTo>
                <a:lnTo>
                  <a:pt x="3183862" y="4828505"/>
                </a:lnTo>
                <a:lnTo>
                  <a:pt x="0" y="48285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716" t="-45678" r="-49949" b="-5345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8BC894C3-9FD0-449A-A9E0-E558248C4FE0}"/>
              </a:ext>
            </a:extLst>
          </p:cNvPr>
          <p:cNvGrpSpPr/>
          <p:nvPr/>
        </p:nvGrpSpPr>
        <p:grpSpPr>
          <a:xfrm>
            <a:off x="10972800" y="-1514475"/>
            <a:ext cx="11582397" cy="12768887"/>
            <a:chOff x="0" y="0"/>
            <a:chExt cx="13716000" cy="13716000"/>
          </a:xfrm>
          <a:solidFill>
            <a:schemeClr val="bg1"/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62640F9C-B7BD-4F30-909A-35AB3FA0BF39}"/>
                </a:ext>
              </a:extLst>
            </p:cNvPr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Freeform 64">
            <a:extLst>
              <a:ext uri="{FF2B5EF4-FFF2-40B4-BE49-F238E27FC236}">
                <a16:creationId xmlns:a16="http://schemas.microsoft.com/office/drawing/2014/main" id="{3F52A55B-918F-4C9D-813F-0DEB9FDD815E}"/>
              </a:ext>
            </a:extLst>
          </p:cNvPr>
          <p:cNvSpPr/>
          <p:nvPr/>
        </p:nvSpPr>
        <p:spPr>
          <a:xfrm>
            <a:off x="11582400" y="3557858"/>
            <a:ext cx="3214029" cy="3124200"/>
          </a:xfrm>
          <a:custGeom>
            <a:avLst/>
            <a:gdLst/>
            <a:ahLst/>
            <a:cxnLst/>
            <a:rect l="l" t="t" r="r" b="b"/>
            <a:pathLst>
              <a:path w="2555888" h="2555888">
                <a:moveTo>
                  <a:pt x="0" y="0"/>
                </a:moveTo>
                <a:lnTo>
                  <a:pt x="2555888" y="0"/>
                </a:lnTo>
                <a:lnTo>
                  <a:pt x="2555888" y="2555888"/>
                </a:lnTo>
                <a:lnTo>
                  <a:pt x="0" y="25558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409</Words>
  <Application>Microsoft Macintosh PowerPoint</Application>
  <PresentationFormat>Custom</PresentationFormat>
  <Paragraphs>77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Montserrat Classic</vt:lpstr>
      <vt:lpstr>Klein Condensed</vt:lpstr>
      <vt:lpstr>Arial</vt:lpstr>
      <vt:lpstr>Klein Condensed Bold</vt:lpstr>
      <vt:lpstr>Montserrat Classic Bold</vt:lpstr>
      <vt:lpstr>Calibri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türk alman sempozyumu sunu</dc:title>
  <cp:lastModifiedBy>ferah burgul adıgüzel</cp:lastModifiedBy>
  <cp:revision>32</cp:revision>
  <dcterms:created xsi:type="dcterms:W3CDTF">2006-08-16T00:00:00Z</dcterms:created>
  <dcterms:modified xsi:type="dcterms:W3CDTF">2025-10-28T10:34:12Z</dcterms:modified>
  <dc:identifier>DAG0ccNGS0M</dc:identifier>
</cp:coreProperties>
</file>